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60" r:id="rId2"/>
    <p:sldId id="261" r:id="rId3"/>
    <p:sldId id="313" r:id="rId4"/>
    <p:sldId id="314" r:id="rId5"/>
    <p:sldId id="315" r:id="rId6"/>
    <p:sldId id="316" r:id="rId7"/>
    <p:sldId id="317" r:id="rId8"/>
    <p:sldId id="318" r:id="rId9"/>
    <p:sldId id="319" r:id="rId10"/>
    <p:sldId id="320" r:id="rId11"/>
    <p:sldId id="328" r:id="rId12"/>
    <p:sldId id="321" r:id="rId13"/>
    <p:sldId id="322" r:id="rId14"/>
    <p:sldId id="329" r:id="rId15"/>
    <p:sldId id="327" r:id="rId16"/>
    <p:sldId id="323" r:id="rId17"/>
    <p:sldId id="324" r:id="rId18"/>
    <p:sldId id="325" r:id="rId19"/>
    <p:sldId id="330" r:id="rId20"/>
    <p:sldId id="26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25"/>
    <p:restoredTop sz="86433"/>
  </p:normalViewPr>
  <p:slideViewPr>
    <p:cSldViewPr snapToGrid="0" snapToObjects="1">
      <p:cViewPr varScale="1">
        <p:scale>
          <a:sx n="68" d="100"/>
          <a:sy n="68" d="100"/>
        </p:scale>
        <p:origin x="984" y="72"/>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9BB59-DB11-471F-856B-509AAD0859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3B85B9FB-3C6B-41A9-AC59-6031B3260351}">
      <dgm:prSet phldrT="[Text]" custT="1"/>
      <dgm:spPr/>
      <dgm:t>
        <a:bodyPr/>
        <a:lstStyle/>
        <a:p>
          <a:r>
            <a:rPr lang="cs-CZ" sz="1800" dirty="0">
              <a:latin typeface="Calibri" panose="020F0502020204030204" pitchFamily="34" charset="0"/>
              <a:cs typeface="Calibri" panose="020F0502020204030204" pitchFamily="34" charset="0"/>
            </a:rPr>
            <a:t>Čl. 6.1 MPZ</a:t>
          </a:r>
        </a:p>
      </dgm:t>
    </dgm:pt>
    <dgm:pt modelId="{4E1C71C2-5C48-4CFC-8BC5-7E9292365884}" type="parTrans" cxnId="{16B3F8F1-6E24-4FCB-9593-8B767607E553}">
      <dgm:prSet/>
      <dgm:spPr/>
      <dgm:t>
        <a:bodyPr/>
        <a:lstStyle/>
        <a:p>
          <a:endParaRPr lang="cs-CZ"/>
        </a:p>
      </dgm:t>
    </dgm:pt>
    <dgm:pt modelId="{24A27745-84E1-4013-BE13-0596DBEA2D34}" type="sibTrans" cxnId="{16B3F8F1-6E24-4FCB-9593-8B767607E553}">
      <dgm:prSet/>
      <dgm:spPr/>
      <dgm:t>
        <a:bodyPr/>
        <a:lstStyle/>
        <a:p>
          <a:endParaRPr lang="cs-CZ"/>
        </a:p>
      </dgm:t>
    </dgm:pt>
    <dgm:pt modelId="{D1295B8C-F570-47F9-8F01-C4D8BE28B80D}">
      <dgm:prSet phldrT="[Text]" custT="1"/>
      <dgm:spPr/>
      <dgm:t>
        <a:bodyPr/>
        <a:lstStyle/>
        <a:p>
          <a:r>
            <a:rPr lang="cs-CZ" sz="1800" dirty="0">
              <a:latin typeface="Calibri" panose="020F0502020204030204" pitchFamily="34" charset="0"/>
              <a:cs typeface="Calibri" panose="020F0502020204030204" pitchFamily="34" charset="0"/>
            </a:rPr>
            <a:t>Čl. 6.3 MPZ</a:t>
          </a:r>
        </a:p>
      </dgm:t>
    </dgm:pt>
    <dgm:pt modelId="{AB134A54-79D4-4D47-A0C0-073DD538A9F1}" type="parTrans" cxnId="{B5628AB3-6CD0-4DF1-9B97-F6F2629D21FC}">
      <dgm:prSet/>
      <dgm:spPr/>
      <dgm:t>
        <a:bodyPr/>
        <a:lstStyle/>
        <a:p>
          <a:endParaRPr lang="cs-CZ"/>
        </a:p>
      </dgm:t>
    </dgm:pt>
    <dgm:pt modelId="{B95FD49E-BC1B-4BAF-BE72-211F5855C76D}" type="sibTrans" cxnId="{B5628AB3-6CD0-4DF1-9B97-F6F2629D21FC}">
      <dgm:prSet/>
      <dgm:spPr/>
      <dgm:t>
        <a:bodyPr/>
        <a:lstStyle/>
        <a:p>
          <a:endParaRPr lang="cs-CZ"/>
        </a:p>
      </dgm:t>
    </dgm:pt>
    <dgm:pt modelId="{D7196D75-5C40-4CFC-9C77-9342454CF2D6}">
      <dgm:prSet phldrT="[Text]" custT="1"/>
      <dgm:spPr/>
      <dgm:t>
        <a:bodyPr/>
        <a:lstStyle/>
        <a:p>
          <a:r>
            <a:rPr lang="cs-CZ" sz="1300" dirty="0">
              <a:latin typeface="Calibri" panose="020F0502020204030204" pitchFamily="34" charset="0"/>
              <a:cs typeface="Calibri" panose="020F0502020204030204" pitchFamily="34" charset="0"/>
            </a:rPr>
            <a:t>Režim zakázky podle předpokládané hodnoty</a:t>
          </a:r>
        </a:p>
      </dgm:t>
    </dgm:pt>
    <dgm:pt modelId="{13D8DB70-38C4-402D-81BE-20B4E950A7EE}" type="parTrans" cxnId="{E506061F-CBBE-492C-BCF3-33240F6A56C8}">
      <dgm:prSet/>
      <dgm:spPr/>
      <dgm:t>
        <a:bodyPr/>
        <a:lstStyle/>
        <a:p>
          <a:endParaRPr lang="cs-CZ"/>
        </a:p>
      </dgm:t>
    </dgm:pt>
    <dgm:pt modelId="{7D30000B-A3EC-4C25-B39F-112CAD8063FF}" type="sibTrans" cxnId="{E506061F-CBBE-492C-BCF3-33240F6A56C8}">
      <dgm:prSet/>
      <dgm:spPr/>
      <dgm:t>
        <a:bodyPr/>
        <a:lstStyle/>
        <a:p>
          <a:endParaRPr lang="cs-CZ"/>
        </a:p>
      </dgm:t>
    </dgm:pt>
    <dgm:pt modelId="{916178FA-EDA5-46AD-B98B-1ACFFF42477E}">
      <dgm:prSet phldrT="[Text]" custT="1"/>
      <dgm:spPr/>
      <dgm:t>
        <a:bodyPr/>
        <a:lstStyle/>
        <a:p>
          <a:r>
            <a:rPr lang="cs-CZ" sz="1800" dirty="0">
              <a:latin typeface="Calibri" panose="020F0502020204030204" pitchFamily="34" charset="0"/>
              <a:cs typeface="Calibri" panose="020F0502020204030204" pitchFamily="34" charset="0"/>
            </a:rPr>
            <a:t>Čl. 6.4 MPZ</a:t>
          </a:r>
        </a:p>
      </dgm:t>
    </dgm:pt>
    <dgm:pt modelId="{BAE66143-5FED-40F2-A4FA-682418B56D53}" type="parTrans" cxnId="{3C2BF762-DF59-4944-8886-2F25709B2106}">
      <dgm:prSet/>
      <dgm:spPr/>
      <dgm:t>
        <a:bodyPr/>
        <a:lstStyle/>
        <a:p>
          <a:endParaRPr lang="cs-CZ"/>
        </a:p>
      </dgm:t>
    </dgm:pt>
    <dgm:pt modelId="{1B32DFC0-0D98-4CDA-B88B-92950667568E}" type="sibTrans" cxnId="{3C2BF762-DF59-4944-8886-2F25709B2106}">
      <dgm:prSet/>
      <dgm:spPr/>
      <dgm:t>
        <a:bodyPr/>
        <a:lstStyle/>
        <a:p>
          <a:endParaRPr lang="cs-CZ"/>
        </a:p>
      </dgm:t>
    </dgm:pt>
    <dgm:pt modelId="{DEE656AA-081F-4495-BF07-24293AEBB853}">
      <dgm:prSet phldrT="[Text]" custT="1"/>
      <dgm:spPr/>
      <dgm:t>
        <a:bodyPr/>
        <a:lstStyle/>
        <a:p>
          <a:r>
            <a:rPr lang="cs-CZ" sz="1300" dirty="0">
              <a:latin typeface="Calibri" panose="020F0502020204030204" pitchFamily="34" charset="0"/>
              <a:cs typeface="Calibri" panose="020F0502020204030204" pitchFamily="34" charset="0"/>
            </a:rPr>
            <a:t>Stanovení předpokládané hodnoty zakázky</a:t>
          </a:r>
        </a:p>
      </dgm:t>
    </dgm:pt>
    <dgm:pt modelId="{AA245651-87D7-4AB2-BF22-42509C17297C}" type="parTrans" cxnId="{BBC3C9BC-28BF-41E5-B637-1AC9D271950B}">
      <dgm:prSet/>
      <dgm:spPr/>
      <dgm:t>
        <a:bodyPr/>
        <a:lstStyle/>
        <a:p>
          <a:endParaRPr lang="cs-CZ"/>
        </a:p>
      </dgm:t>
    </dgm:pt>
    <dgm:pt modelId="{29F8C9F2-E5D3-4700-AE05-C80B26532F99}" type="sibTrans" cxnId="{BBC3C9BC-28BF-41E5-B637-1AC9D271950B}">
      <dgm:prSet/>
      <dgm:spPr/>
      <dgm:t>
        <a:bodyPr/>
        <a:lstStyle/>
        <a:p>
          <a:endParaRPr lang="cs-CZ"/>
        </a:p>
      </dgm:t>
    </dgm:pt>
    <dgm:pt modelId="{B8E644E2-8B52-491E-AA7E-2B068E66E4D1}">
      <dgm:prSet custT="1"/>
      <dgm:spPr/>
      <dgm:t>
        <a:bodyPr/>
        <a:lstStyle/>
        <a:p>
          <a:r>
            <a:rPr lang="cs-CZ" sz="1800" dirty="0">
              <a:latin typeface="Calibri" panose="020F0502020204030204" pitchFamily="34" charset="0"/>
              <a:cs typeface="Calibri" panose="020F0502020204030204" pitchFamily="34" charset="0"/>
            </a:rPr>
            <a:t>Čl. 6.5 MPZ </a:t>
          </a:r>
        </a:p>
      </dgm:t>
    </dgm:pt>
    <dgm:pt modelId="{0B69F1A7-8A35-4AEB-977D-DBA603BDA2CD}" type="parTrans" cxnId="{6E3B903F-06C2-4365-A7ED-7FF005975FA6}">
      <dgm:prSet/>
      <dgm:spPr/>
      <dgm:t>
        <a:bodyPr/>
        <a:lstStyle/>
        <a:p>
          <a:endParaRPr lang="cs-CZ"/>
        </a:p>
      </dgm:t>
    </dgm:pt>
    <dgm:pt modelId="{34C23067-2E8B-445D-A93D-E006966DFFEB}" type="sibTrans" cxnId="{6E3B903F-06C2-4365-A7ED-7FF005975FA6}">
      <dgm:prSet/>
      <dgm:spPr/>
      <dgm:t>
        <a:bodyPr/>
        <a:lstStyle/>
        <a:p>
          <a:endParaRPr lang="cs-CZ"/>
        </a:p>
      </dgm:t>
    </dgm:pt>
    <dgm:pt modelId="{02ECEC02-9C4F-42EB-A275-9A98D3720194}">
      <dgm:prSet custT="1"/>
      <dgm:spPr/>
      <dgm:t>
        <a:bodyPr/>
        <a:lstStyle/>
        <a:p>
          <a:r>
            <a:rPr lang="cs-CZ" sz="1800" dirty="0">
              <a:latin typeface="Calibri" panose="020F0502020204030204" pitchFamily="34" charset="0"/>
              <a:cs typeface="Calibri" panose="020F0502020204030204" pitchFamily="34" charset="0"/>
            </a:rPr>
            <a:t>Čl. 7.2 MPZ</a:t>
          </a:r>
        </a:p>
      </dgm:t>
    </dgm:pt>
    <dgm:pt modelId="{E008810A-BEF1-4603-9239-584E7D1A07F9}" type="parTrans" cxnId="{D0D14EC1-6BF2-488C-A7FB-46A3B5FB76D9}">
      <dgm:prSet/>
      <dgm:spPr/>
      <dgm:t>
        <a:bodyPr/>
        <a:lstStyle/>
        <a:p>
          <a:endParaRPr lang="cs-CZ"/>
        </a:p>
      </dgm:t>
    </dgm:pt>
    <dgm:pt modelId="{B5C12377-A835-4617-BA52-7C5F195269CC}" type="sibTrans" cxnId="{D0D14EC1-6BF2-488C-A7FB-46A3B5FB76D9}">
      <dgm:prSet/>
      <dgm:spPr/>
      <dgm:t>
        <a:bodyPr/>
        <a:lstStyle/>
        <a:p>
          <a:endParaRPr lang="cs-CZ"/>
        </a:p>
      </dgm:t>
    </dgm:pt>
    <dgm:pt modelId="{42F43B51-EEF7-4093-A083-97D128A6807D}">
      <dgm:prSet custT="1"/>
      <dgm:spPr/>
      <dgm:t>
        <a:bodyPr/>
        <a:lstStyle/>
        <a:p>
          <a:r>
            <a:rPr lang="cs-CZ" sz="1800" dirty="0">
              <a:latin typeface="Calibri" panose="020F0502020204030204" pitchFamily="34" charset="0"/>
              <a:cs typeface="Calibri" panose="020F0502020204030204" pitchFamily="34" charset="0"/>
            </a:rPr>
            <a:t>Čl. 7.3 MPZ</a:t>
          </a:r>
        </a:p>
      </dgm:t>
    </dgm:pt>
    <dgm:pt modelId="{89FE3B32-7D5D-44B7-8B4C-3A7B8A7F01E6}" type="parTrans" cxnId="{67CFA085-D5E3-47AA-B05F-E53C1770CEFD}">
      <dgm:prSet/>
      <dgm:spPr/>
      <dgm:t>
        <a:bodyPr/>
        <a:lstStyle/>
        <a:p>
          <a:endParaRPr lang="cs-CZ"/>
        </a:p>
      </dgm:t>
    </dgm:pt>
    <dgm:pt modelId="{9D4F8439-25F7-4857-92C2-7CDE730E5AAF}" type="sibTrans" cxnId="{67CFA085-D5E3-47AA-B05F-E53C1770CEFD}">
      <dgm:prSet/>
      <dgm:spPr/>
      <dgm:t>
        <a:bodyPr/>
        <a:lstStyle/>
        <a:p>
          <a:endParaRPr lang="cs-CZ"/>
        </a:p>
      </dgm:t>
    </dgm:pt>
    <dgm:pt modelId="{2A56DE55-7DA0-4E44-BA1F-E4B3CD14EA04}">
      <dgm:prSet custT="1"/>
      <dgm:spPr/>
      <dgm:t>
        <a:bodyPr/>
        <a:lstStyle/>
        <a:p>
          <a:r>
            <a:rPr lang="cs-CZ" sz="1800" dirty="0">
              <a:latin typeface="Calibri" panose="020F0502020204030204" pitchFamily="34" charset="0"/>
              <a:cs typeface="Calibri" panose="020F0502020204030204" pitchFamily="34" charset="0"/>
            </a:rPr>
            <a:t>Čl. 8 MPZ</a:t>
          </a:r>
        </a:p>
      </dgm:t>
    </dgm:pt>
    <dgm:pt modelId="{32679F3A-DA5E-4756-8165-9CC049781141}" type="parTrans" cxnId="{5EF64FE9-9D10-4054-952E-432834FFD889}">
      <dgm:prSet/>
      <dgm:spPr/>
      <dgm:t>
        <a:bodyPr/>
        <a:lstStyle/>
        <a:p>
          <a:endParaRPr lang="cs-CZ"/>
        </a:p>
      </dgm:t>
    </dgm:pt>
    <dgm:pt modelId="{7440A356-7D56-4B5A-B062-E02CF0DF2A3A}" type="sibTrans" cxnId="{5EF64FE9-9D10-4054-952E-432834FFD889}">
      <dgm:prSet/>
      <dgm:spPr/>
      <dgm:t>
        <a:bodyPr/>
        <a:lstStyle/>
        <a:p>
          <a:endParaRPr lang="cs-CZ"/>
        </a:p>
      </dgm:t>
    </dgm:pt>
    <dgm:pt modelId="{EB16E2C2-84FB-4BC1-97BA-B4B534BBE53D}">
      <dgm:prSet custT="1"/>
      <dgm:spPr/>
      <dgm:t>
        <a:bodyPr/>
        <a:lstStyle/>
        <a:p>
          <a:r>
            <a:rPr lang="cs-CZ" sz="1800" dirty="0">
              <a:latin typeface="Calibri" panose="020F0502020204030204" pitchFamily="34" charset="0"/>
              <a:cs typeface="Calibri" panose="020F0502020204030204" pitchFamily="34" charset="0"/>
            </a:rPr>
            <a:t>Čl. 9 MPZ</a:t>
          </a:r>
        </a:p>
      </dgm:t>
    </dgm:pt>
    <dgm:pt modelId="{0D83B786-A5F8-4C37-BF78-46C1907EE184}" type="parTrans" cxnId="{9FE90BB7-3941-4AD0-9869-5AFAE8E76510}">
      <dgm:prSet/>
      <dgm:spPr/>
      <dgm:t>
        <a:bodyPr/>
        <a:lstStyle/>
        <a:p>
          <a:endParaRPr lang="cs-CZ"/>
        </a:p>
      </dgm:t>
    </dgm:pt>
    <dgm:pt modelId="{A878CBB2-CC59-4946-A3DF-D9655C68F78D}" type="sibTrans" cxnId="{9FE90BB7-3941-4AD0-9869-5AFAE8E76510}">
      <dgm:prSet/>
      <dgm:spPr/>
      <dgm:t>
        <a:bodyPr/>
        <a:lstStyle/>
        <a:p>
          <a:endParaRPr lang="cs-CZ"/>
        </a:p>
      </dgm:t>
    </dgm:pt>
    <dgm:pt modelId="{47598C31-3E9B-48EF-955E-4575AED5D209}">
      <dgm:prSet phldrT="[Text]" custT="1"/>
      <dgm:spPr/>
      <dgm:t>
        <a:bodyPr/>
        <a:lstStyle/>
        <a:p>
          <a:r>
            <a:rPr lang="cs-CZ" sz="1300" dirty="0">
              <a:latin typeface="Calibri" panose="020F0502020204030204" pitchFamily="34" charset="0"/>
              <a:cs typeface="Calibri" panose="020F0502020204030204" pitchFamily="34" charset="0"/>
            </a:rPr>
            <a:t>Základní zásady postupu zadavatele (transparentnost, přiměřenost, rovné zacházení, zákaz diskriminace)</a:t>
          </a:r>
        </a:p>
      </dgm:t>
    </dgm:pt>
    <dgm:pt modelId="{FB00B506-A668-4E05-B6C8-BAC55C2E6DB6}" type="sibTrans" cxnId="{CFC5198D-EE81-4510-A505-59371371C4B8}">
      <dgm:prSet/>
      <dgm:spPr/>
      <dgm:t>
        <a:bodyPr/>
        <a:lstStyle/>
        <a:p>
          <a:endParaRPr lang="cs-CZ"/>
        </a:p>
      </dgm:t>
    </dgm:pt>
    <dgm:pt modelId="{C454668D-B33E-4F8A-8EEF-92B3F7E019E1}" type="parTrans" cxnId="{CFC5198D-EE81-4510-A505-59371371C4B8}">
      <dgm:prSet/>
      <dgm:spPr/>
      <dgm:t>
        <a:bodyPr/>
        <a:lstStyle/>
        <a:p>
          <a:endParaRPr lang="cs-CZ"/>
        </a:p>
      </dgm:t>
    </dgm:pt>
    <dgm:pt modelId="{A9603D01-5C7C-4126-9093-7CD909424F76}">
      <dgm:prSet custT="1"/>
      <dgm:spPr/>
      <dgm:t>
        <a:bodyPr/>
        <a:lstStyle/>
        <a:p>
          <a:r>
            <a:rPr lang="cs-CZ" sz="1300" dirty="0">
              <a:latin typeface="Calibri" panose="020F0502020204030204" pitchFamily="34" charset="0"/>
              <a:cs typeface="Calibri" panose="020F0502020204030204" pitchFamily="34" charset="0"/>
            </a:rPr>
            <a:t>Druh výběrového řízení (postup v otevřené a uzavřené výzvě)</a:t>
          </a:r>
        </a:p>
      </dgm:t>
    </dgm:pt>
    <dgm:pt modelId="{F8905148-4DE3-48A8-9B96-8F678C8D2557}" type="parTrans" cxnId="{EB96C436-1096-4B66-98E6-B06A98C85205}">
      <dgm:prSet/>
      <dgm:spPr/>
      <dgm:t>
        <a:bodyPr/>
        <a:lstStyle/>
        <a:p>
          <a:endParaRPr lang="cs-CZ"/>
        </a:p>
      </dgm:t>
    </dgm:pt>
    <dgm:pt modelId="{C217A159-3F64-4165-B6A1-7B0096039BF4}" type="sibTrans" cxnId="{EB96C436-1096-4B66-98E6-B06A98C85205}">
      <dgm:prSet/>
      <dgm:spPr/>
      <dgm:t>
        <a:bodyPr/>
        <a:lstStyle/>
        <a:p>
          <a:endParaRPr lang="cs-CZ"/>
        </a:p>
      </dgm:t>
    </dgm:pt>
    <dgm:pt modelId="{A556F5C5-1B0E-48E7-9125-5009F3FC1C95}">
      <dgm:prSet custT="1"/>
      <dgm:spPr/>
      <dgm:t>
        <a:bodyPr/>
        <a:lstStyle/>
        <a:p>
          <a:r>
            <a:rPr lang="cs-CZ" sz="1300" dirty="0">
              <a:latin typeface="Calibri" panose="020F0502020204030204" pitchFamily="34" charset="0"/>
              <a:cs typeface="Calibri" panose="020F0502020204030204" pitchFamily="34" charset="0"/>
            </a:rPr>
            <a:t>Zadávací podmínky (povinný obsah)</a:t>
          </a:r>
        </a:p>
      </dgm:t>
    </dgm:pt>
    <dgm:pt modelId="{1C8A873B-DDCD-4A46-AE11-A4B5E657ADD2}" type="parTrans" cxnId="{B2B920A3-40C5-4410-B272-D947B9A04F87}">
      <dgm:prSet/>
      <dgm:spPr/>
      <dgm:t>
        <a:bodyPr/>
        <a:lstStyle/>
        <a:p>
          <a:endParaRPr lang="cs-CZ"/>
        </a:p>
      </dgm:t>
    </dgm:pt>
    <dgm:pt modelId="{F891FEFC-78C8-4867-A90E-9574706E9B68}" type="sibTrans" cxnId="{B2B920A3-40C5-4410-B272-D947B9A04F87}">
      <dgm:prSet/>
      <dgm:spPr/>
      <dgm:t>
        <a:bodyPr/>
        <a:lstStyle/>
        <a:p>
          <a:endParaRPr lang="cs-CZ"/>
        </a:p>
      </dgm:t>
    </dgm:pt>
    <dgm:pt modelId="{120348BC-3900-4B39-BA41-134141CEE143}">
      <dgm:prSet custT="1"/>
      <dgm:spPr/>
      <dgm:t>
        <a:bodyPr/>
        <a:lstStyle/>
        <a:p>
          <a:r>
            <a:rPr lang="cs-CZ" sz="1300" dirty="0">
              <a:latin typeface="Calibri" panose="020F0502020204030204" pitchFamily="34" charset="0"/>
              <a:cs typeface="Calibri" panose="020F0502020204030204" pitchFamily="34" charset="0"/>
            </a:rPr>
            <a:t>Otevírání, posouzení a hodnocení nabídek</a:t>
          </a:r>
        </a:p>
      </dgm:t>
    </dgm:pt>
    <dgm:pt modelId="{B13003A3-DF3C-4BD9-8266-33A8ABD4286C}" type="parTrans" cxnId="{4FE05C11-274D-4A09-8E19-4713C77C68CA}">
      <dgm:prSet/>
      <dgm:spPr/>
      <dgm:t>
        <a:bodyPr/>
        <a:lstStyle/>
        <a:p>
          <a:endParaRPr lang="cs-CZ"/>
        </a:p>
      </dgm:t>
    </dgm:pt>
    <dgm:pt modelId="{5348A17A-805F-4A8F-9F0D-32366E49574C}" type="sibTrans" cxnId="{4FE05C11-274D-4A09-8E19-4713C77C68CA}">
      <dgm:prSet/>
      <dgm:spPr/>
      <dgm:t>
        <a:bodyPr/>
        <a:lstStyle/>
        <a:p>
          <a:endParaRPr lang="cs-CZ"/>
        </a:p>
      </dgm:t>
    </dgm:pt>
    <dgm:pt modelId="{1DAEBD2B-7892-4441-A2D8-267788BBF7E2}">
      <dgm:prSet custT="1"/>
      <dgm:spPr/>
      <dgm:t>
        <a:bodyPr/>
        <a:lstStyle/>
        <a:p>
          <a:r>
            <a:rPr lang="cs-CZ" sz="1300" dirty="0">
              <a:latin typeface="Calibri" panose="020F0502020204030204" pitchFamily="34" charset="0"/>
              <a:cs typeface="Calibri" panose="020F0502020204030204" pitchFamily="34" charset="0"/>
            </a:rPr>
            <a:t>Uzavření smlouvy, změna smlouvy (změna závazku ze smlouvy analogicky k § 222 ZZVZ)</a:t>
          </a:r>
        </a:p>
      </dgm:t>
    </dgm:pt>
    <dgm:pt modelId="{6F41979E-5E4C-4E09-9C7E-014AD2FDA51C}" type="parTrans" cxnId="{C4940840-D9E5-4635-830F-82C6DBC2F7B1}">
      <dgm:prSet/>
      <dgm:spPr/>
      <dgm:t>
        <a:bodyPr/>
        <a:lstStyle/>
        <a:p>
          <a:endParaRPr lang="cs-CZ"/>
        </a:p>
      </dgm:t>
    </dgm:pt>
    <dgm:pt modelId="{AC81705B-D657-4BCB-A141-007100C7BC00}" type="sibTrans" cxnId="{C4940840-D9E5-4635-830F-82C6DBC2F7B1}">
      <dgm:prSet/>
      <dgm:spPr/>
      <dgm:t>
        <a:bodyPr/>
        <a:lstStyle/>
        <a:p>
          <a:endParaRPr lang="cs-CZ"/>
        </a:p>
      </dgm:t>
    </dgm:pt>
    <dgm:pt modelId="{6A2D9F6F-C3AE-4B29-93C1-8496797E3B24}">
      <dgm:prSet custT="1"/>
      <dgm:spPr/>
      <dgm:t>
        <a:bodyPr/>
        <a:lstStyle/>
        <a:p>
          <a:r>
            <a:rPr lang="cs-CZ" sz="1300" dirty="0">
              <a:latin typeface="Calibri" panose="020F0502020204030204" pitchFamily="34" charset="0"/>
              <a:cs typeface="Calibri" panose="020F0502020204030204" pitchFamily="34" charset="0"/>
            </a:rPr>
            <a:t>Lhůta pro podání nabídek, vysvětlení zadávacích podmínek</a:t>
          </a:r>
        </a:p>
      </dgm:t>
    </dgm:pt>
    <dgm:pt modelId="{463418A6-074A-4412-B906-002EA1AF75B1}" type="parTrans" cxnId="{268FC362-26B2-4497-80EB-B328080B8305}">
      <dgm:prSet/>
      <dgm:spPr/>
      <dgm:t>
        <a:bodyPr/>
        <a:lstStyle/>
        <a:p>
          <a:endParaRPr lang="cs-CZ"/>
        </a:p>
      </dgm:t>
    </dgm:pt>
    <dgm:pt modelId="{384A311B-3A16-459D-AB28-6E6B2623AD2A}" type="sibTrans" cxnId="{268FC362-26B2-4497-80EB-B328080B8305}">
      <dgm:prSet/>
      <dgm:spPr/>
      <dgm:t>
        <a:bodyPr/>
        <a:lstStyle/>
        <a:p>
          <a:endParaRPr lang="cs-CZ"/>
        </a:p>
      </dgm:t>
    </dgm:pt>
    <dgm:pt modelId="{12EF8626-6F44-4AB4-83F0-332582CE0657}">
      <dgm:prSet custT="1"/>
      <dgm:spPr/>
      <dgm:t>
        <a:bodyPr/>
        <a:lstStyle/>
        <a:p>
          <a:r>
            <a:rPr lang="cs-CZ" sz="1800" dirty="0">
              <a:latin typeface="Calibri" panose="020F0502020204030204" pitchFamily="34" charset="0"/>
              <a:cs typeface="Calibri" panose="020F0502020204030204" pitchFamily="34" charset="0"/>
            </a:rPr>
            <a:t>Čl. 7.1 MPZ</a:t>
          </a:r>
        </a:p>
      </dgm:t>
    </dgm:pt>
    <dgm:pt modelId="{5F8F5EF0-829A-4895-8F90-B8C0B4C7C8A9}" type="parTrans" cxnId="{F363553F-66EB-4548-B285-AA79E59D0C86}">
      <dgm:prSet/>
      <dgm:spPr/>
      <dgm:t>
        <a:bodyPr/>
        <a:lstStyle/>
        <a:p>
          <a:endParaRPr lang="cs-CZ"/>
        </a:p>
      </dgm:t>
    </dgm:pt>
    <dgm:pt modelId="{8681103F-3732-4EAB-84A8-377D65875244}" type="sibTrans" cxnId="{F363553F-66EB-4548-B285-AA79E59D0C86}">
      <dgm:prSet/>
      <dgm:spPr/>
      <dgm:t>
        <a:bodyPr/>
        <a:lstStyle/>
        <a:p>
          <a:endParaRPr lang="cs-CZ"/>
        </a:p>
      </dgm:t>
    </dgm:pt>
    <dgm:pt modelId="{E4A1E8A9-1C5F-4CAD-9EC4-F084A1645FCD}">
      <dgm:prSet phldrT="[Text]" custT="1"/>
      <dgm:spPr/>
      <dgm:t>
        <a:bodyPr/>
        <a:lstStyle/>
        <a:p>
          <a:r>
            <a:rPr lang="cs-CZ" sz="1300" dirty="0">
              <a:latin typeface="Calibri" panose="020F0502020204030204" pitchFamily="34" charset="0"/>
              <a:cs typeface="Calibri" panose="020F0502020204030204" pitchFamily="34" charset="0"/>
            </a:rPr>
            <a:t>Střet zájmů</a:t>
          </a:r>
        </a:p>
      </dgm:t>
    </dgm:pt>
    <dgm:pt modelId="{7CEA70A8-B552-455B-8D96-639DE6153E8D}" type="parTrans" cxnId="{9960BDE7-4530-4AE7-9F7A-F15FBB2FED0D}">
      <dgm:prSet/>
      <dgm:spPr/>
      <dgm:t>
        <a:bodyPr/>
        <a:lstStyle/>
        <a:p>
          <a:endParaRPr lang="cs-CZ"/>
        </a:p>
      </dgm:t>
    </dgm:pt>
    <dgm:pt modelId="{DB775348-D691-48D4-B4C0-C0F70AF47544}" type="sibTrans" cxnId="{9960BDE7-4530-4AE7-9F7A-F15FBB2FED0D}">
      <dgm:prSet/>
      <dgm:spPr/>
      <dgm:t>
        <a:bodyPr/>
        <a:lstStyle/>
        <a:p>
          <a:endParaRPr lang="cs-CZ"/>
        </a:p>
      </dgm:t>
    </dgm:pt>
    <dgm:pt modelId="{813E03F4-CE0B-497E-B23E-B9710AA58675}" type="pres">
      <dgm:prSet presAssocID="{C929BB59-DB11-471F-856B-509AAD085950}" presName="Name0" presStyleCnt="0">
        <dgm:presLayoutVars>
          <dgm:dir/>
          <dgm:animLvl val="lvl"/>
          <dgm:resizeHandles val="exact"/>
        </dgm:presLayoutVars>
      </dgm:prSet>
      <dgm:spPr/>
    </dgm:pt>
    <dgm:pt modelId="{46025958-AF9B-4E61-82BB-71FA08AA9913}" type="pres">
      <dgm:prSet presAssocID="{3B85B9FB-3C6B-41A9-AC59-6031B3260351}" presName="linNode" presStyleCnt="0"/>
      <dgm:spPr/>
    </dgm:pt>
    <dgm:pt modelId="{76227BB8-72D5-47FE-B3D6-FF1D2C097A50}" type="pres">
      <dgm:prSet presAssocID="{3B85B9FB-3C6B-41A9-AC59-6031B3260351}" presName="parentText" presStyleLbl="node1" presStyleIdx="0" presStyleCnt="9">
        <dgm:presLayoutVars>
          <dgm:chMax val="1"/>
          <dgm:bulletEnabled val="1"/>
        </dgm:presLayoutVars>
      </dgm:prSet>
      <dgm:spPr/>
    </dgm:pt>
    <dgm:pt modelId="{B89581AD-5FE2-4E93-9D7D-D8AF7A02E0E1}" type="pres">
      <dgm:prSet presAssocID="{3B85B9FB-3C6B-41A9-AC59-6031B3260351}" presName="descendantText" presStyleLbl="alignAccFollowNode1" presStyleIdx="0" presStyleCnt="9" custScaleY="104732">
        <dgm:presLayoutVars>
          <dgm:bulletEnabled val="1"/>
        </dgm:presLayoutVars>
      </dgm:prSet>
      <dgm:spPr/>
    </dgm:pt>
    <dgm:pt modelId="{20F0284C-7856-4C45-B744-188E15A1C92F}" type="pres">
      <dgm:prSet presAssocID="{24A27745-84E1-4013-BE13-0596DBEA2D34}" presName="sp" presStyleCnt="0"/>
      <dgm:spPr/>
    </dgm:pt>
    <dgm:pt modelId="{68BA291A-300E-44B5-80E2-A3459A3EDF8F}" type="pres">
      <dgm:prSet presAssocID="{D1295B8C-F570-47F9-8F01-C4D8BE28B80D}" presName="linNode" presStyleCnt="0"/>
      <dgm:spPr/>
    </dgm:pt>
    <dgm:pt modelId="{9248038F-5E48-45C8-8402-0FE2985B3A04}" type="pres">
      <dgm:prSet presAssocID="{D1295B8C-F570-47F9-8F01-C4D8BE28B80D}" presName="parentText" presStyleLbl="node1" presStyleIdx="1" presStyleCnt="9">
        <dgm:presLayoutVars>
          <dgm:chMax val="1"/>
          <dgm:bulletEnabled val="1"/>
        </dgm:presLayoutVars>
      </dgm:prSet>
      <dgm:spPr/>
    </dgm:pt>
    <dgm:pt modelId="{E1A9335A-771D-4D9F-B4EB-CB3AEA3C3FE4}" type="pres">
      <dgm:prSet presAssocID="{D1295B8C-F570-47F9-8F01-C4D8BE28B80D}" presName="descendantText" presStyleLbl="alignAccFollowNode1" presStyleIdx="1" presStyleCnt="9">
        <dgm:presLayoutVars>
          <dgm:bulletEnabled val="1"/>
        </dgm:presLayoutVars>
      </dgm:prSet>
      <dgm:spPr/>
    </dgm:pt>
    <dgm:pt modelId="{4D5780E4-0BDA-4D96-8F76-07CA45537C61}" type="pres">
      <dgm:prSet presAssocID="{B95FD49E-BC1B-4BAF-BE72-211F5855C76D}" presName="sp" presStyleCnt="0"/>
      <dgm:spPr/>
    </dgm:pt>
    <dgm:pt modelId="{22545F58-D289-47B7-9CD5-65058EC3F643}" type="pres">
      <dgm:prSet presAssocID="{916178FA-EDA5-46AD-B98B-1ACFFF42477E}" presName="linNode" presStyleCnt="0"/>
      <dgm:spPr/>
    </dgm:pt>
    <dgm:pt modelId="{FE52AA1E-3D08-47A3-9635-F2618CAE961A}" type="pres">
      <dgm:prSet presAssocID="{916178FA-EDA5-46AD-B98B-1ACFFF42477E}" presName="parentText" presStyleLbl="node1" presStyleIdx="2" presStyleCnt="9">
        <dgm:presLayoutVars>
          <dgm:chMax val="1"/>
          <dgm:bulletEnabled val="1"/>
        </dgm:presLayoutVars>
      </dgm:prSet>
      <dgm:spPr/>
    </dgm:pt>
    <dgm:pt modelId="{1209519C-1EDF-4D3C-BBAF-262008570938}" type="pres">
      <dgm:prSet presAssocID="{916178FA-EDA5-46AD-B98B-1ACFFF42477E}" presName="descendantText" presStyleLbl="alignAccFollowNode1" presStyleIdx="2" presStyleCnt="9" custLinFactNeighborX="0" custLinFactNeighborY="2280">
        <dgm:presLayoutVars>
          <dgm:bulletEnabled val="1"/>
        </dgm:presLayoutVars>
      </dgm:prSet>
      <dgm:spPr/>
    </dgm:pt>
    <dgm:pt modelId="{44C0028C-0C82-4CB9-A3C5-C0CD82D93CA1}" type="pres">
      <dgm:prSet presAssocID="{1B32DFC0-0D98-4CDA-B88B-92950667568E}" presName="sp" presStyleCnt="0"/>
      <dgm:spPr/>
    </dgm:pt>
    <dgm:pt modelId="{7FDDFE49-71F9-4360-9E30-4CEEA12F0F5F}" type="pres">
      <dgm:prSet presAssocID="{B8E644E2-8B52-491E-AA7E-2B068E66E4D1}" presName="linNode" presStyleCnt="0"/>
      <dgm:spPr/>
    </dgm:pt>
    <dgm:pt modelId="{D8C02338-B706-4AA1-AD01-DEFE40DF42D1}" type="pres">
      <dgm:prSet presAssocID="{B8E644E2-8B52-491E-AA7E-2B068E66E4D1}" presName="parentText" presStyleLbl="node1" presStyleIdx="3" presStyleCnt="9">
        <dgm:presLayoutVars>
          <dgm:chMax val="1"/>
          <dgm:bulletEnabled val="1"/>
        </dgm:presLayoutVars>
      </dgm:prSet>
      <dgm:spPr/>
    </dgm:pt>
    <dgm:pt modelId="{5391BDD6-6CCF-4A98-B778-80C3AAEDEE5C}" type="pres">
      <dgm:prSet presAssocID="{B8E644E2-8B52-491E-AA7E-2B068E66E4D1}" presName="descendantText" presStyleLbl="alignAccFollowNode1" presStyleIdx="3" presStyleCnt="9">
        <dgm:presLayoutVars>
          <dgm:bulletEnabled val="1"/>
        </dgm:presLayoutVars>
      </dgm:prSet>
      <dgm:spPr/>
    </dgm:pt>
    <dgm:pt modelId="{12AC11F9-2DFB-4197-B94C-3A4A305E972A}" type="pres">
      <dgm:prSet presAssocID="{34C23067-2E8B-445D-A93D-E006966DFFEB}" presName="sp" presStyleCnt="0"/>
      <dgm:spPr/>
    </dgm:pt>
    <dgm:pt modelId="{2ED7D880-6B27-4739-B0CC-89BF6F5D0994}" type="pres">
      <dgm:prSet presAssocID="{12EF8626-6F44-4AB4-83F0-332582CE0657}" presName="linNode" presStyleCnt="0"/>
      <dgm:spPr/>
    </dgm:pt>
    <dgm:pt modelId="{8841BE27-D775-4D81-8CF8-9A82475B5031}" type="pres">
      <dgm:prSet presAssocID="{12EF8626-6F44-4AB4-83F0-332582CE0657}" presName="parentText" presStyleLbl="node1" presStyleIdx="4" presStyleCnt="9">
        <dgm:presLayoutVars>
          <dgm:chMax val="1"/>
          <dgm:bulletEnabled val="1"/>
        </dgm:presLayoutVars>
      </dgm:prSet>
      <dgm:spPr/>
    </dgm:pt>
    <dgm:pt modelId="{74B957B2-6E95-4E27-921B-8D9322341BBF}" type="pres">
      <dgm:prSet presAssocID="{12EF8626-6F44-4AB4-83F0-332582CE0657}" presName="descendantText" presStyleLbl="alignAccFollowNode1" presStyleIdx="4" presStyleCnt="9">
        <dgm:presLayoutVars>
          <dgm:bulletEnabled val="1"/>
        </dgm:presLayoutVars>
      </dgm:prSet>
      <dgm:spPr/>
    </dgm:pt>
    <dgm:pt modelId="{5D2652F1-D8E2-4D0E-B1C7-2A0AB56268F5}" type="pres">
      <dgm:prSet presAssocID="{8681103F-3732-4EAB-84A8-377D65875244}" presName="sp" presStyleCnt="0"/>
      <dgm:spPr/>
    </dgm:pt>
    <dgm:pt modelId="{5F194AE1-7CEE-4C01-855C-4EFCB9FCC2D6}" type="pres">
      <dgm:prSet presAssocID="{02ECEC02-9C4F-42EB-A275-9A98D3720194}" presName="linNode" presStyleCnt="0"/>
      <dgm:spPr/>
    </dgm:pt>
    <dgm:pt modelId="{EAF1ACBF-A12E-4E98-A8C7-D5EB3C9938AF}" type="pres">
      <dgm:prSet presAssocID="{02ECEC02-9C4F-42EB-A275-9A98D3720194}" presName="parentText" presStyleLbl="node1" presStyleIdx="5" presStyleCnt="9">
        <dgm:presLayoutVars>
          <dgm:chMax val="1"/>
          <dgm:bulletEnabled val="1"/>
        </dgm:presLayoutVars>
      </dgm:prSet>
      <dgm:spPr/>
    </dgm:pt>
    <dgm:pt modelId="{924B6EF5-6594-489F-BAB7-F26664EC5896}" type="pres">
      <dgm:prSet presAssocID="{02ECEC02-9C4F-42EB-A275-9A98D3720194}" presName="descendantText" presStyleLbl="alignAccFollowNode1" presStyleIdx="5" presStyleCnt="9">
        <dgm:presLayoutVars>
          <dgm:bulletEnabled val="1"/>
        </dgm:presLayoutVars>
      </dgm:prSet>
      <dgm:spPr/>
    </dgm:pt>
    <dgm:pt modelId="{75540F0E-85AD-4CD5-A691-253AE073547A}" type="pres">
      <dgm:prSet presAssocID="{B5C12377-A835-4617-BA52-7C5F195269CC}" presName="sp" presStyleCnt="0"/>
      <dgm:spPr/>
    </dgm:pt>
    <dgm:pt modelId="{55F82388-DC99-4E45-A9DF-E4344F08989F}" type="pres">
      <dgm:prSet presAssocID="{42F43B51-EEF7-4093-A083-97D128A6807D}" presName="linNode" presStyleCnt="0"/>
      <dgm:spPr/>
    </dgm:pt>
    <dgm:pt modelId="{88B8051B-260C-4800-8B42-7F0B32F32564}" type="pres">
      <dgm:prSet presAssocID="{42F43B51-EEF7-4093-A083-97D128A6807D}" presName="parentText" presStyleLbl="node1" presStyleIdx="6" presStyleCnt="9">
        <dgm:presLayoutVars>
          <dgm:chMax val="1"/>
          <dgm:bulletEnabled val="1"/>
        </dgm:presLayoutVars>
      </dgm:prSet>
      <dgm:spPr/>
    </dgm:pt>
    <dgm:pt modelId="{A9256B48-39F2-456E-91C0-45226810444B}" type="pres">
      <dgm:prSet presAssocID="{42F43B51-EEF7-4093-A083-97D128A6807D}" presName="descendantText" presStyleLbl="alignAccFollowNode1" presStyleIdx="6" presStyleCnt="9" custLinFactNeighborY="2597">
        <dgm:presLayoutVars>
          <dgm:bulletEnabled val="1"/>
        </dgm:presLayoutVars>
      </dgm:prSet>
      <dgm:spPr/>
    </dgm:pt>
    <dgm:pt modelId="{C6056458-4765-4FAF-8140-3D1761A078B3}" type="pres">
      <dgm:prSet presAssocID="{9D4F8439-25F7-4857-92C2-7CDE730E5AAF}" presName="sp" presStyleCnt="0"/>
      <dgm:spPr/>
    </dgm:pt>
    <dgm:pt modelId="{BAC96BDA-4F91-440D-A1AD-4B921CE690BB}" type="pres">
      <dgm:prSet presAssocID="{2A56DE55-7DA0-4E44-BA1F-E4B3CD14EA04}" presName="linNode" presStyleCnt="0"/>
      <dgm:spPr/>
    </dgm:pt>
    <dgm:pt modelId="{31A53298-EBAF-4045-9EEF-F04AACC09D21}" type="pres">
      <dgm:prSet presAssocID="{2A56DE55-7DA0-4E44-BA1F-E4B3CD14EA04}" presName="parentText" presStyleLbl="node1" presStyleIdx="7" presStyleCnt="9">
        <dgm:presLayoutVars>
          <dgm:chMax val="1"/>
          <dgm:bulletEnabled val="1"/>
        </dgm:presLayoutVars>
      </dgm:prSet>
      <dgm:spPr/>
    </dgm:pt>
    <dgm:pt modelId="{D850706A-7C15-4B95-B3F4-AA94145DFD07}" type="pres">
      <dgm:prSet presAssocID="{2A56DE55-7DA0-4E44-BA1F-E4B3CD14EA04}" presName="descendantText" presStyleLbl="alignAccFollowNode1" presStyleIdx="7" presStyleCnt="9">
        <dgm:presLayoutVars>
          <dgm:bulletEnabled val="1"/>
        </dgm:presLayoutVars>
      </dgm:prSet>
      <dgm:spPr/>
    </dgm:pt>
    <dgm:pt modelId="{11F55CA9-A055-4D7D-B609-645EC963EAD0}" type="pres">
      <dgm:prSet presAssocID="{7440A356-7D56-4B5A-B062-E02CF0DF2A3A}" presName="sp" presStyleCnt="0"/>
      <dgm:spPr/>
    </dgm:pt>
    <dgm:pt modelId="{5A67D06C-E429-4DEF-A93F-147943A5F213}" type="pres">
      <dgm:prSet presAssocID="{EB16E2C2-84FB-4BC1-97BA-B4B534BBE53D}" presName="linNode" presStyleCnt="0"/>
      <dgm:spPr/>
    </dgm:pt>
    <dgm:pt modelId="{67D24A1B-AE90-4A93-9258-1FDF58C7BAD6}" type="pres">
      <dgm:prSet presAssocID="{EB16E2C2-84FB-4BC1-97BA-B4B534BBE53D}" presName="parentText" presStyleLbl="node1" presStyleIdx="8" presStyleCnt="9">
        <dgm:presLayoutVars>
          <dgm:chMax val="1"/>
          <dgm:bulletEnabled val="1"/>
        </dgm:presLayoutVars>
      </dgm:prSet>
      <dgm:spPr/>
    </dgm:pt>
    <dgm:pt modelId="{48502FF3-6E9E-4B72-9C27-1B51E1D97FA3}" type="pres">
      <dgm:prSet presAssocID="{EB16E2C2-84FB-4BC1-97BA-B4B534BBE53D}" presName="descendantText" presStyleLbl="alignAccFollowNode1" presStyleIdx="8" presStyleCnt="9">
        <dgm:presLayoutVars>
          <dgm:bulletEnabled val="1"/>
        </dgm:presLayoutVars>
      </dgm:prSet>
      <dgm:spPr/>
    </dgm:pt>
  </dgm:ptLst>
  <dgm:cxnLst>
    <dgm:cxn modelId="{4FE05C11-274D-4A09-8E19-4713C77C68CA}" srcId="{2A56DE55-7DA0-4E44-BA1F-E4B3CD14EA04}" destId="{120348BC-3900-4B39-BA41-134141CEE143}" srcOrd="0" destOrd="0" parTransId="{B13003A3-DF3C-4BD9-8266-33A8ABD4286C}" sibTransId="{5348A17A-805F-4A8F-9F0D-32366E49574C}"/>
    <dgm:cxn modelId="{3CA2F31D-6723-479A-B396-B013BBB876ED}" type="presOf" srcId="{12EF8626-6F44-4AB4-83F0-332582CE0657}" destId="{8841BE27-D775-4D81-8CF8-9A82475B5031}" srcOrd="0" destOrd="0" presId="urn:microsoft.com/office/officeart/2005/8/layout/vList5"/>
    <dgm:cxn modelId="{E506061F-CBBE-492C-BCF3-33240F6A56C8}" srcId="{D1295B8C-F570-47F9-8F01-C4D8BE28B80D}" destId="{D7196D75-5C40-4CFC-9C77-9342454CF2D6}" srcOrd="0" destOrd="0" parTransId="{13D8DB70-38C4-402D-81BE-20B4E950A7EE}" sibTransId="{7D30000B-A3EC-4C25-B39F-112CAD8063FF}"/>
    <dgm:cxn modelId="{BAF5A22D-85FB-462D-9AFF-3A61FEDE185E}" type="presOf" srcId="{47598C31-3E9B-48EF-955E-4575AED5D209}" destId="{B89581AD-5FE2-4E93-9D7D-D8AF7A02E0E1}" srcOrd="0" destOrd="0" presId="urn:microsoft.com/office/officeart/2005/8/layout/vList5"/>
    <dgm:cxn modelId="{5F07DF31-9AD6-4974-A359-E99B67A9B0D7}" type="presOf" srcId="{120348BC-3900-4B39-BA41-134141CEE143}" destId="{D850706A-7C15-4B95-B3F4-AA94145DFD07}" srcOrd="0" destOrd="0" presId="urn:microsoft.com/office/officeart/2005/8/layout/vList5"/>
    <dgm:cxn modelId="{EB96C436-1096-4B66-98E6-B06A98C85205}" srcId="{12EF8626-6F44-4AB4-83F0-332582CE0657}" destId="{A9603D01-5C7C-4126-9093-7CD909424F76}" srcOrd="0" destOrd="0" parTransId="{F8905148-4DE3-48A8-9B96-8F678C8D2557}" sibTransId="{C217A159-3F64-4165-B6A1-7B0096039BF4}"/>
    <dgm:cxn modelId="{E3467D37-1F6C-4255-8A96-E2EC2A010386}" type="presOf" srcId="{A9603D01-5C7C-4126-9093-7CD909424F76}" destId="{74B957B2-6E95-4E27-921B-8D9322341BBF}" srcOrd="0" destOrd="0" presId="urn:microsoft.com/office/officeart/2005/8/layout/vList5"/>
    <dgm:cxn modelId="{F363553F-66EB-4548-B285-AA79E59D0C86}" srcId="{C929BB59-DB11-471F-856B-509AAD085950}" destId="{12EF8626-6F44-4AB4-83F0-332582CE0657}" srcOrd="4" destOrd="0" parTransId="{5F8F5EF0-829A-4895-8F90-B8C0B4C7C8A9}" sibTransId="{8681103F-3732-4EAB-84A8-377D65875244}"/>
    <dgm:cxn modelId="{6E3B903F-06C2-4365-A7ED-7FF005975FA6}" srcId="{C929BB59-DB11-471F-856B-509AAD085950}" destId="{B8E644E2-8B52-491E-AA7E-2B068E66E4D1}" srcOrd="3" destOrd="0" parTransId="{0B69F1A7-8A35-4AEB-977D-DBA603BDA2CD}" sibTransId="{34C23067-2E8B-445D-A93D-E006966DFFEB}"/>
    <dgm:cxn modelId="{C4940840-D9E5-4635-830F-82C6DBC2F7B1}" srcId="{EB16E2C2-84FB-4BC1-97BA-B4B534BBE53D}" destId="{1DAEBD2B-7892-4441-A2D8-267788BBF7E2}" srcOrd="0" destOrd="0" parTransId="{6F41979E-5E4C-4E09-9C7E-014AD2FDA51C}" sibTransId="{AC81705B-D657-4BCB-A141-007100C7BC00}"/>
    <dgm:cxn modelId="{268FC362-26B2-4497-80EB-B328080B8305}" srcId="{42F43B51-EEF7-4093-A083-97D128A6807D}" destId="{6A2D9F6F-C3AE-4B29-93C1-8496797E3B24}" srcOrd="0" destOrd="0" parTransId="{463418A6-074A-4412-B906-002EA1AF75B1}" sibTransId="{384A311B-3A16-459D-AB28-6E6B2623AD2A}"/>
    <dgm:cxn modelId="{3C2BF762-DF59-4944-8886-2F25709B2106}" srcId="{C929BB59-DB11-471F-856B-509AAD085950}" destId="{916178FA-EDA5-46AD-B98B-1ACFFF42477E}" srcOrd="2" destOrd="0" parTransId="{BAE66143-5FED-40F2-A4FA-682418B56D53}" sibTransId="{1B32DFC0-0D98-4CDA-B88B-92950667568E}"/>
    <dgm:cxn modelId="{C638D043-6596-431E-B3E5-20DE67DF42B2}" type="presOf" srcId="{DEE656AA-081F-4495-BF07-24293AEBB853}" destId="{1209519C-1EDF-4D3C-BBAF-262008570938}" srcOrd="0" destOrd="0" presId="urn:microsoft.com/office/officeart/2005/8/layout/vList5"/>
    <dgm:cxn modelId="{8EC20A69-3401-4B61-A700-B14A88ED83FE}" type="presOf" srcId="{3B85B9FB-3C6B-41A9-AC59-6031B3260351}" destId="{76227BB8-72D5-47FE-B3D6-FF1D2C097A50}" srcOrd="0" destOrd="0" presId="urn:microsoft.com/office/officeart/2005/8/layout/vList5"/>
    <dgm:cxn modelId="{6276074A-662A-40CD-9629-339893A8634D}" type="presOf" srcId="{E4A1E8A9-1C5F-4CAD-9EC4-F084A1645FCD}" destId="{5391BDD6-6CCF-4A98-B778-80C3AAEDEE5C}" srcOrd="0" destOrd="0" presId="urn:microsoft.com/office/officeart/2005/8/layout/vList5"/>
    <dgm:cxn modelId="{9A705D6C-85AE-4966-9A76-AB5E15686BA4}" type="presOf" srcId="{D7196D75-5C40-4CFC-9C77-9342454CF2D6}" destId="{E1A9335A-771D-4D9F-B4EB-CB3AEA3C3FE4}" srcOrd="0" destOrd="0" presId="urn:microsoft.com/office/officeart/2005/8/layout/vList5"/>
    <dgm:cxn modelId="{F6C5256E-53ED-4CA7-95B3-CDCCC76D7FA2}" type="presOf" srcId="{B8E644E2-8B52-491E-AA7E-2B068E66E4D1}" destId="{D8C02338-B706-4AA1-AD01-DEFE40DF42D1}" srcOrd="0" destOrd="0" presId="urn:microsoft.com/office/officeart/2005/8/layout/vList5"/>
    <dgm:cxn modelId="{2C628C50-B59C-4C79-93E7-F09E0D9F6F11}" type="presOf" srcId="{6A2D9F6F-C3AE-4B29-93C1-8496797E3B24}" destId="{A9256B48-39F2-456E-91C0-45226810444B}" srcOrd="0" destOrd="0" presId="urn:microsoft.com/office/officeart/2005/8/layout/vList5"/>
    <dgm:cxn modelId="{67CFA085-D5E3-47AA-B05F-E53C1770CEFD}" srcId="{C929BB59-DB11-471F-856B-509AAD085950}" destId="{42F43B51-EEF7-4093-A083-97D128A6807D}" srcOrd="6" destOrd="0" parTransId="{89FE3B32-7D5D-44B7-8B4C-3A7B8A7F01E6}" sibTransId="{9D4F8439-25F7-4857-92C2-7CDE730E5AAF}"/>
    <dgm:cxn modelId="{D2512089-A8B9-4BDD-8DD1-FA0CF7F009DC}" type="presOf" srcId="{02ECEC02-9C4F-42EB-A275-9A98D3720194}" destId="{EAF1ACBF-A12E-4E98-A8C7-D5EB3C9938AF}" srcOrd="0" destOrd="0" presId="urn:microsoft.com/office/officeart/2005/8/layout/vList5"/>
    <dgm:cxn modelId="{CFC5198D-EE81-4510-A505-59371371C4B8}" srcId="{3B85B9FB-3C6B-41A9-AC59-6031B3260351}" destId="{47598C31-3E9B-48EF-955E-4575AED5D209}" srcOrd="0" destOrd="0" parTransId="{C454668D-B33E-4F8A-8EEF-92B3F7E019E1}" sibTransId="{FB00B506-A668-4E05-B6C8-BAC55C2E6DB6}"/>
    <dgm:cxn modelId="{F1AA258D-AD59-4E13-AE76-343EFBA228A9}" type="presOf" srcId="{916178FA-EDA5-46AD-B98B-1ACFFF42477E}" destId="{FE52AA1E-3D08-47A3-9635-F2618CAE961A}" srcOrd="0" destOrd="0" presId="urn:microsoft.com/office/officeart/2005/8/layout/vList5"/>
    <dgm:cxn modelId="{E1E7DD95-68A3-4544-A1C1-CE1D69FAAB41}" type="presOf" srcId="{EB16E2C2-84FB-4BC1-97BA-B4B534BBE53D}" destId="{67D24A1B-AE90-4A93-9258-1FDF58C7BAD6}" srcOrd="0" destOrd="0" presId="urn:microsoft.com/office/officeart/2005/8/layout/vList5"/>
    <dgm:cxn modelId="{F6DD9897-C8F9-4316-AC34-364490BF50D8}" type="presOf" srcId="{1DAEBD2B-7892-4441-A2D8-267788BBF7E2}" destId="{48502FF3-6E9E-4B72-9C27-1B51E1D97FA3}" srcOrd="0" destOrd="0" presId="urn:microsoft.com/office/officeart/2005/8/layout/vList5"/>
    <dgm:cxn modelId="{B2B920A3-40C5-4410-B272-D947B9A04F87}" srcId="{02ECEC02-9C4F-42EB-A275-9A98D3720194}" destId="{A556F5C5-1B0E-48E7-9125-5009F3FC1C95}" srcOrd="0" destOrd="0" parTransId="{1C8A873B-DDCD-4A46-AE11-A4B5E657ADD2}" sibTransId="{F891FEFC-78C8-4867-A90E-9574706E9B68}"/>
    <dgm:cxn modelId="{B5628AB3-6CD0-4DF1-9B97-F6F2629D21FC}" srcId="{C929BB59-DB11-471F-856B-509AAD085950}" destId="{D1295B8C-F570-47F9-8F01-C4D8BE28B80D}" srcOrd="1" destOrd="0" parTransId="{AB134A54-79D4-4D47-A0C0-073DD538A9F1}" sibTransId="{B95FD49E-BC1B-4BAF-BE72-211F5855C76D}"/>
    <dgm:cxn modelId="{9FE90BB7-3941-4AD0-9869-5AFAE8E76510}" srcId="{C929BB59-DB11-471F-856B-509AAD085950}" destId="{EB16E2C2-84FB-4BC1-97BA-B4B534BBE53D}" srcOrd="8" destOrd="0" parTransId="{0D83B786-A5F8-4C37-BF78-46C1907EE184}" sibTransId="{A878CBB2-CC59-4946-A3DF-D9655C68F78D}"/>
    <dgm:cxn modelId="{BBC3C9BC-28BF-41E5-B637-1AC9D271950B}" srcId="{916178FA-EDA5-46AD-B98B-1ACFFF42477E}" destId="{DEE656AA-081F-4495-BF07-24293AEBB853}" srcOrd="0" destOrd="0" parTransId="{AA245651-87D7-4AB2-BF22-42509C17297C}" sibTransId="{29F8C9F2-E5D3-4700-AE05-C80B26532F99}"/>
    <dgm:cxn modelId="{D0D14EC1-6BF2-488C-A7FB-46A3B5FB76D9}" srcId="{C929BB59-DB11-471F-856B-509AAD085950}" destId="{02ECEC02-9C4F-42EB-A275-9A98D3720194}" srcOrd="5" destOrd="0" parTransId="{E008810A-BEF1-4603-9239-584E7D1A07F9}" sibTransId="{B5C12377-A835-4617-BA52-7C5F195269CC}"/>
    <dgm:cxn modelId="{29A9D2C2-3C35-470D-B107-BA206CB5DC36}" type="presOf" srcId="{2A56DE55-7DA0-4E44-BA1F-E4B3CD14EA04}" destId="{31A53298-EBAF-4045-9EEF-F04AACC09D21}" srcOrd="0" destOrd="0" presId="urn:microsoft.com/office/officeart/2005/8/layout/vList5"/>
    <dgm:cxn modelId="{11838AD5-2DA7-44F6-9D29-32921763E566}" type="presOf" srcId="{42F43B51-EEF7-4093-A083-97D128A6807D}" destId="{88B8051B-260C-4800-8B42-7F0B32F32564}" srcOrd="0" destOrd="0" presId="urn:microsoft.com/office/officeart/2005/8/layout/vList5"/>
    <dgm:cxn modelId="{EA65F9DD-A2A5-4D34-8E76-045252EDD4D0}" type="presOf" srcId="{A556F5C5-1B0E-48E7-9125-5009F3FC1C95}" destId="{924B6EF5-6594-489F-BAB7-F26664EC5896}" srcOrd="0" destOrd="0" presId="urn:microsoft.com/office/officeart/2005/8/layout/vList5"/>
    <dgm:cxn modelId="{9960BDE7-4530-4AE7-9F7A-F15FBB2FED0D}" srcId="{B8E644E2-8B52-491E-AA7E-2B068E66E4D1}" destId="{E4A1E8A9-1C5F-4CAD-9EC4-F084A1645FCD}" srcOrd="0" destOrd="0" parTransId="{7CEA70A8-B552-455B-8D96-639DE6153E8D}" sibTransId="{DB775348-D691-48D4-B4C0-C0F70AF47544}"/>
    <dgm:cxn modelId="{5EF64FE9-9D10-4054-952E-432834FFD889}" srcId="{C929BB59-DB11-471F-856B-509AAD085950}" destId="{2A56DE55-7DA0-4E44-BA1F-E4B3CD14EA04}" srcOrd="7" destOrd="0" parTransId="{32679F3A-DA5E-4756-8165-9CC049781141}" sibTransId="{7440A356-7D56-4B5A-B062-E02CF0DF2A3A}"/>
    <dgm:cxn modelId="{C77881EB-6062-4667-9395-31C714CDA030}" type="presOf" srcId="{C929BB59-DB11-471F-856B-509AAD085950}" destId="{813E03F4-CE0B-497E-B23E-B9710AA58675}" srcOrd="0" destOrd="0" presId="urn:microsoft.com/office/officeart/2005/8/layout/vList5"/>
    <dgm:cxn modelId="{16B3F8F1-6E24-4FCB-9593-8B767607E553}" srcId="{C929BB59-DB11-471F-856B-509AAD085950}" destId="{3B85B9FB-3C6B-41A9-AC59-6031B3260351}" srcOrd="0" destOrd="0" parTransId="{4E1C71C2-5C48-4CFC-8BC5-7E9292365884}" sibTransId="{24A27745-84E1-4013-BE13-0596DBEA2D34}"/>
    <dgm:cxn modelId="{1B9DA2F7-3563-4A19-8F85-884A613BE942}" type="presOf" srcId="{D1295B8C-F570-47F9-8F01-C4D8BE28B80D}" destId="{9248038F-5E48-45C8-8402-0FE2985B3A04}" srcOrd="0" destOrd="0" presId="urn:microsoft.com/office/officeart/2005/8/layout/vList5"/>
    <dgm:cxn modelId="{FAAE80E9-8AB4-424D-938B-5F5D68B2FC3D}" type="presParOf" srcId="{813E03F4-CE0B-497E-B23E-B9710AA58675}" destId="{46025958-AF9B-4E61-82BB-71FA08AA9913}" srcOrd="0" destOrd="0" presId="urn:microsoft.com/office/officeart/2005/8/layout/vList5"/>
    <dgm:cxn modelId="{DD5CE85A-34C3-4278-99B8-DF250504C88D}" type="presParOf" srcId="{46025958-AF9B-4E61-82BB-71FA08AA9913}" destId="{76227BB8-72D5-47FE-B3D6-FF1D2C097A50}" srcOrd="0" destOrd="0" presId="urn:microsoft.com/office/officeart/2005/8/layout/vList5"/>
    <dgm:cxn modelId="{901771CE-3C0A-4E09-BBB1-5FEB53BB1FD8}" type="presParOf" srcId="{46025958-AF9B-4E61-82BB-71FA08AA9913}" destId="{B89581AD-5FE2-4E93-9D7D-D8AF7A02E0E1}" srcOrd="1" destOrd="0" presId="urn:microsoft.com/office/officeart/2005/8/layout/vList5"/>
    <dgm:cxn modelId="{499D6CEE-E20F-4B9E-B4E3-03C853502497}" type="presParOf" srcId="{813E03F4-CE0B-497E-B23E-B9710AA58675}" destId="{20F0284C-7856-4C45-B744-188E15A1C92F}" srcOrd="1" destOrd="0" presId="urn:microsoft.com/office/officeart/2005/8/layout/vList5"/>
    <dgm:cxn modelId="{23D0DC10-0411-413D-9BF2-A04B03CED96F}" type="presParOf" srcId="{813E03F4-CE0B-497E-B23E-B9710AA58675}" destId="{68BA291A-300E-44B5-80E2-A3459A3EDF8F}" srcOrd="2" destOrd="0" presId="urn:microsoft.com/office/officeart/2005/8/layout/vList5"/>
    <dgm:cxn modelId="{BCA42F84-95FF-44C5-A400-709720152A18}" type="presParOf" srcId="{68BA291A-300E-44B5-80E2-A3459A3EDF8F}" destId="{9248038F-5E48-45C8-8402-0FE2985B3A04}" srcOrd="0" destOrd="0" presId="urn:microsoft.com/office/officeart/2005/8/layout/vList5"/>
    <dgm:cxn modelId="{80E4012E-D0B1-4F99-96DB-25BC00E1D2EB}" type="presParOf" srcId="{68BA291A-300E-44B5-80E2-A3459A3EDF8F}" destId="{E1A9335A-771D-4D9F-B4EB-CB3AEA3C3FE4}" srcOrd="1" destOrd="0" presId="urn:microsoft.com/office/officeart/2005/8/layout/vList5"/>
    <dgm:cxn modelId="{A5854080-07B2-41AD-BD21-693D50664B72}" type="presParOf" srcId="{813E03F4-CE0B-497E-B23E-B9710AA58675}" destId="{4D5780E4-0BDA-4D96-8F76-07CA45537C61}" srcOrd="3" destOrd="0" presId="urn:microsoft.com/office/officeart/2005/8/layout/vList5"/>
    <dgm:cxn modelId="{F7B50A71-5C35-49D1-B4C8-56C2B79E7407}" type="presParOf" srcId="{813E03F4-CE0B-497E-B23E-B9710AA58675}" destId="{22545F58-D289-47B7-9CD5-65058EC3F643}" srcOrd="4" destOrd="0" presId="urn:microsoft.com/office/officeart/2005/8/layout/vList5"/>
    <dgm:cxn modelId="{72742115-0E3D-48F4-BEA1-EB59121F7F10}" type="presParOf" srcId="{22545F58-D289-47B7-9CD5-65058EC3F643}" destId="{FE52AA1E-3D08-47A3-9635-F2618CAE961A}" srcOrd="0" destOrd="0" presId="urn:microsoft.com/office/officeart/2005/8/layout/vList5"/>
    <dgm:cxn modelId="{96723BAB-0B03-4651-A94D-7D24B6D45CB8}" type="presParOf" srcId="{22545F58-D289-47B7-9CD5-65058EC3F643}" destId="{1209519C-1EDF-4D3C-BBAF-262008570938}" srcOrd="1" destOrd="0" presId="urn:microsoft.com/office/officeart/2005/8/layout/vList5"/>
    <dgm:cxn modelId="{72D7B56D-B12D-4A0B-8616-5B4B45D03AB0}" type="presParOf" srcId="{813E03F4-CE0B-497E-B23E-B9710AA58675}" destId="{44C0028C-0C82-4CB9-A3C5-C0CD82D93CA1}" srcOrd="5" destOrd="0" presId="urn:microsoft.com/office/officeart/2005/8/layout/vList5"/>
    <dgm:cxn modelId="{DAE0C16E-001C-48DE-89B6-08984AEF2209}" type="presParOf" srcId="{813E03F4-CE0B-497E-B23E-B9710AA58675}" destId="{7FDDFE49-71F9-4360-9E30-4CEEA12F0F5F}" srcOrd="6" destOrd="0" presId="urn:microsoft.com/office/officeart/2005/8/layout/vList5"/>
    <dgm:cxn modelId="{7D6B8272-A928-465C-85A5-E0AAE76F8675}" type="presParOf" srcId="{7FDDFE49-71F9-4360-9E30-4CEEA12F0F5F}" destId="{D8C02338-B706-4AA1-AD01-DEFE40DF42D1}" srcOrd="0" destOrd="0" presId="urn:microsoft.com/office/officeart/2005/8/layout/vList5"/>
    <dgm:cxn modelId="{68265750-5515-4C64-8E0B-C0F2DA45B0BF}" type="presParOf" srcId="{7FDDFE49-71F9-4360-9E30-4CEEA12F0F5F}" destId="{5391BDD6-6CCF-4A98-B778-80C3AAEDEE5C}" srcOrd="1" destOrd="0" presId="urn:microsoft.com/office/officeart/2005/8/layout/vList5"/>
    <dgm:cxn modelId="{B1A3853A-CBF1-4DDA-84B3-BE174CCB1570}" type="presParOf" srcId="{813E03F4-CE0B-497E-B23E-B9710AA58675}" destId="{12AC11F9-2DFB-4197-B94C-3A4A305E972A}" srcOrd="7" destOrd="0" presId="urn:microsoft.com/office/officeart/2005/8/layout/vList5"/>
    <dgm:cxn modelId="{DD481A18-3049-4633-A69C-6601D6A0E601}" type="presParOf" srcId="{813E03F4-CE0B-497E-B23E-B9710AA58675}" destId="{2ED7D880-6B27-4739-B0CC-89BF6F5D0994}" srcOrd="8" destOrd="0" presId="urn:microsoft.com/office/officeart/2005/8/layout/vList5"/>
    <dgm:cxn modelId="{C5058E38-2983-414F-8674-391C6A7571B8}" type="presParOf" srcId="{2ED7D880-6B27-4739-B0CC-89BF6F5D0994}" destId="{8841BE27-D775-4D81-8CF8-9A82475B5031}" srcOrd="0" destOrd="0" presId="urn:microsoft.com/office/officeart/2005/8/layout/vList5"/>
    <dgm:cxn modelId="{F0D0116C-E527-4F58-AFE8-12AEDBAFE59E}" type="presParOf" srcId="{2ED7D880-6B27-4739-B0CC-89BF6F5D0994}" destId="{74B957B2-6E95-4E27-921B-8D9322341BBF}" srcOrd="1" destOrd="0" presId="urn:microsoft.com/office/officeart/2005/8/layout/vList5"/>
    <dgm:cxn modelId="{1EEF8A33-9542-416C-A28A-60BE8D6669FC}" type="presParOf" srcId="{813E03F4-CE0B-497E-B23E-B9710AA58675}" destId="{5D2652F1-D8E2-4D0E-B1C7-2A0AB56268F5}" srcOrd="9" destOrd="0" presId="urn:microsoft.com/office/officeart/2005/8/layout/vList5"/>
    <dgm:cxn modelId="{DF531C86-0BA1-41D9-BE6D-7920A1516458}" type="presParOf" srcId="{813E03F4-CE0B-497E-B23E-B9710AA58675}" destId="{5F194AE1-7CEE-4C01-855C-4EFCB9FCC2D6}" srcOrd="10" destOrd="0" presId="urn:microsoft.com/office/officeart/2005/8/layout/vList5"/>
    <dgm:cxn modelId="{E16EFC50-D868-4489-8393-8C32EF025552}" type="presParOf" srcId="{5F194AE1-7CEE-4C01-855C-4EFCB9FCC2D6}" destId="{EAF1ACBF-A12E-4E98-A8C7-D5EB3C9938AF}" srcOrd="0" destOrd="0" presId="urn:microsoft.com/office/officeart/2005/8/layout/vList5"/>
    <dgm:cxn modelId="{E44D3C89-C53E-40D2-8BCD-0C181412C2FD}" type="presParOf" srcId="{5F194AE1-7CEE-4C01-855C-4EFCB9FCC2D6}" destId="{924B6EF5-6594-489F-BAB7-F26664EC5896}" srcOrd="1" destOrd="0" presId="urn:microsoft.com/office/officeart/2005/8/layout/vList5"/>
    <dgm:cxn modelId="{38511BF2-5296-46FC-9113-77B75056A2C0}" type="presParOf" srcId="{813E03F4-CE0B-497E-B23E-B9710AA58675}" destId="{75540F0E-85AD-4CD5-A691-253AE073547A}" srcOrd="11" destOrd="0" presId="urn:microsoft.com/office/officeart/2005/8/layout/vList5"/>
    <dgm:cxn modelId="{9B5B356F-6049-4832-9113-AB4F5472E73A}" type="presParOf" srcId="{813E03F4-CE0B-497E-B23E-B9710AA58675}" destId="{55F82388-DC99-4E45-A9DF-E4344F08989F}" srcOrd="12" destOrd="0" presId="urn:microsoft.com/office/officeart/2005/8/layout/vList5"/>
    <dgm:cxn modelId="{1D2F3029-576C-4408-A421-64D7AF8F99BB}" type="presParOf" srcId="{55F82388-DC99-4E45-A9DF-E4344F08989F}" destId="{88B8051B-260C-4800-8B42-7F0B32F32564}" srcOrd="0" destOrd="0" presId="urn:microsoft.com/office/officeart/2005/8/layout/vList5"/>
    <dgm:cxn modelId="{6B2E81F3-0359-4128-9CE4-7C4B8A87ABEE}" type="presParOf" srcId="{55F82388-DC99-4E45-A9DF-E4344F08989F}" destId="{A9256B48-39F2-456E-91C0-45226810444B}" srcOrd="1" destOrd="0" presId="urn:microsoft.com/office/officeart/2005/8/layout/vList5"/>
    <dgm:cxn modelId="{3453766E-F2AA-42C3-AEFB-DCD79AE3FADA}" type="presParOf" srcId="{813E03F4-CE0B-497E-B23E-B9710AA58675}" destId="{C6056458-4765-4FAF-8140-3D1761A078B3}" srcOrd="13" destOrd="0" presId="urn:microsoft.com/office/officeart/2005/8/layout/vList5"/>
    <dgm:cxn modelId="{2D02FA49-07BD-4A16-A32F-DF0A55A8D1A8}" type="presParOf" srcId="{813E03F4-CE0B-497E-B23E-B9710AA58675}" destId="{BAC96BDA-4F91-440D-A1AD-4B921CE690BB}" srcOrd="14" destOrd="0" presId="urn:microsoft.com/office/officeart/2005/8/layout/vList5"/>
    <dgm:cxn modelId="{342CEAC0-17BD-4A83-9916-48F5D7C2CE7B}" type="presParOf" srcId="{BAC96BDA-4F91-440D-A1AD-4B921CE690BB}" destId="{31A53298-EBAF-4045-9EEF-F04AACC09D21}" srcOrd="0" destOrd="0" presId="urn:microsoft.com/office/officeart/2005/8/layout/vList5"/>
    <dgm:cxn modelId="{3F33561E-09C6-4CB8-ABBF-18681E6AC8BF}" type="presParOf" srcId="{BAC96BDA-4F91-440D-A1AD-4B921CE690BB}" destId="{D850706A-7C15-4B95-B3F4-AA94145DFD07}" srcOrd="1" destOrd="0" presId="urn:microsoft.com/office/officeart/2005/8/layout/vList5"/>
    <dgm:cxn modelId="{39410CFC-102A-4A71-B074-62A81E7B1B4F}" type="presParOf" srcId="{813E03F4-CE0B-497E-B23E-B9710AA58675}" destId="{11F55CA9-A055-4D7D-B609-645EC963EAD0}" srcOrd="15" destOrd="0" presId="urn:microsoft.com/office/officeart/2005/8/layout/vList5"/>
    <dgm:cxn modelId="{0ADEA912-BBFD-4E0B-BD18-D5F501CB6687}" type="presParOf" srcId="{813E03F4-CE0B-497E-B23E-B9710AA58675}" destId="{5A67D06C-E429-4DEF-A93F-147943A5F213}" srcOrd="16" destOrd="0" presId="urn:microsoft.com/office/officeart/2005/8/layout/vList5"/>
    <dgm:cxn modelId="{A96AA776-9EFA-4834-A7F8-DE067560362A}" type="presParOf" srcId="{5A67D06C-E429-4DEF-A93F-147943A5F213}" destId="{67D24A1B-AE90-4A93-9258-1FDF58C7BAD6}" srcOrd="0" destOrd="0" presId="urn:microsoft.com/office/officeart/2005/8/layout/vList5"/>
    <dgm:cxn modelId="{4E49212D-ADE1-440E-AD98-978046CDD400}" type="presParOf" srcId="{5A67D06C-E429-4DEF-A93F-147943A5F213}" destId="{48502FF3-6E9E-4B72-9C27-1B51E1D97FA3}"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latin typeface="Calibri" panose="020F0502020204030204" pitchFamily="34" charset="0"/>
              <a:cs typeface="Calibri" panose="020F0502020204030204" pitchFamily="34" charset="0"/>
            </a:rPr>
            <a:t>Před podáním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custT="1"/>
      <dgm:spPr/>
      <dgm:t>
        <a:bodyPr/>
        <a:lstStyle/>
        <a:p>
          <a:r>
            <a:rPr lang="cs-CZ" sz="1100" dirty="0">
              <a:latin typeface="Calibri" panose="020F0502020204030204" pitchFamily="34" charset="0"/>
              <a:cs typeface="Calibri" panose="020F0502020204030204" pitchFamily="34" charset="0"/>
            </a:rPr>
            <a:t>Dotazy jsou podávány prostřednictvím konzultačního servisu Centra - https://ks.crr.cz/</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latin typeface="Calibri" panose="020F0502020204030204" pitchFamily="34" charset="0"/>
              <a:cs typeface="Calibri" panose="020F0502020204030204" pitchFamily="34" charset="0"/>
            </a:rPr>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custT="1"/>
      <dgm:spPr/>
      <dgm:t>
        <a:bodyPr/>
        <a:lstStyle/>
        <a:p>
          <a:r>
            <a:rPr lang="cs-CZ" sz="1100" dirty="0">
              <a:latin typeface="Calibri" panose="020F0502020204030204" pitchFamily="34" charset="0"/>
              <a:cs typeface="Calibri" panose="020F0502020204030204" pitchFamily="34" charset="0"/>
            </a:rPr>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latin typeface="Calibri" panose="020F0502020204030204" pitchFamily="34" charset="0"/>
              <a:cs typeface="Calibri" panose="020F0502020204030204" pitchFamily="34" charset="0"/>
            </a:rPr>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custT="1"/>
      <dgm:spPr/>
      <dgm:t>
        <a:bodyPr/>
        <a:lstStyle/>
        <a:p>
          <a:r>
            <a:rPr lang="cs-CZ" sz="1100" dirty="0">
              <a:latin typeface="Calibri" panose="020F0502020204030204" pitchFamily="34" charset="0"/>
              <a:cs typeface="Calibri" panose="020F0502020204030204" pitchFamily="34" charset="0"/>
            </a:rPr>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custT="1"/>
      <dgm:spPr/>
      <dgm:t>
        <a:bodyPr/>
        <a:lstStyle/>
        <a:p>
          <a:r>
            <a:rPr lang="cs-CZ" sz="1100" dirty="0">
              <a:latin typeface="Calibri" panose="020F0502020204030204" pitchFamily="34" charset="0"/>
              <a:cs typeface="Calibri" panose="020F0502020204030204" pitchFamily="34" charset="0"/>
            </a:rPr>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custScaleX="136051">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custScaleX="112411">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custScaleX="136275">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custScaleX="116216" custLinFactNeighborX="-259">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custScaleX="140798">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custScaleX="114965">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81AD-5FE2-4E93-9D7D-D8AF7A02E0E1}">
      <dsp:nvSpPr>
        <dsp:cNvPr id="0" name=""/>
        <dsp:cNvSpPr/>
      </dsp:nvSpPr>
      <dsp:spPr>
        <a:xfrm rot="5400000">
          <a:off x="4824768" y="-2128169"/>
          <a:ext cx="390296"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Základní zásady postupu zadavatele (transparentnost, přiměřenost, rovné zacházení, zákaz diskriminace)</a:t>
          </a:r>
        </a:p>
      </dsp:txBody>
      <dsp:txXfrm rot="-5400000">
        <a:off x="2657603" y="58049"/>
        <a:ext cx="4705574" cy="352190"/>
      </dsp:txXfrm>
    </dsp:sp>
    <dsp:sp modelId="{76227BB8-72D5-47FE-B3D6-FF1D2C097A50}">
      <dsp:nvSpPr>
        <dsp:cNvPr id="0" name=""/>
        <dsp:cNvSpPr/>
      </dsp:nvSpPr>
      <dsp:spPr>
        <a:xfrm>
          <a:off x="0" y="1230"/>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6.1 MPZ</a:t>
          </a:r>
        </a:p>
      </dsp:txBody>
      <dsp:txXfrm>
        <a:off x="22740" y="23970"/>
        <a:ext cx="2612122" cy="420347"/>
      </dsp:txXfrm>
    </dsp:sp>
    <dsp:sp modelId="{E1A9335A-771D-4D9F-B4EB-CB3AEA3C3FE4}">
      <dsp:nvSpPr>
        <dsp:cNvPr id="0" name=""/>
        <dsp:cNvSpPr/>
      </dsp:nvSpPr>
      <dsp:spPr>
        <a:xfrm rot="5400000">
          <a:off x="4833585" y="-1639051"/>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Režim zakázky podle předpokládané hodnoty</a:t>
          </a:r>
        </a:p>
      </dsp:txBody>
      <dsp:txXfrm rot="-5400000">
        <a:off x="2657602" y="555124"/>
        <a:ext cx="4706435" cy="336277"/>
      </dsp:txXfrm>
    </dsp:sp>
    <dsp:sp modelId="{9248038F-5E48-45C8-8402-0FE2985B3A04}">
      <dsp:nvSpPr>
        <dsp:cNvPr id="0" name=""/>
        <dsp:cNvSpPr/>
      </dsp:nvSpPr>
      <dsp:spPr>
        <a:xfrm>
          <a:off x="0" y="490348"/>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6.3 MPZ</a:t>
          </a:r>
        </a:p>
      </dsp:txBody>
      <dsp:txXfrm>
        <a:off x="22740" y="513088"/>
        <a:ext cx="2612122" cy="420347"/>
      </dsp:txXfrm>
    </dsp:sp>
    <dsp:sp modelId="{1209519C-1EDF-4D3C-BBAF-262008570938}">
      <dsp:nvSpPr>
        <dsp:cNvPr id="0" name=""/>
        <dsp:cNvSpPr/>
      </dsp:nvSpPr>
      <dsp:spPr>
        <a:xfrm rot="5400000">
          <a:off x="4833585" y="-1141435"/>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Stanovení předpokládané hodnoty zakázky</a:t>
          </a:r>
        </a:p>
      </dsp:txBody>
      <dsp:txXfrm rot="-5400000">
        <a:off x="2657602" y="1052740"/>
        <a:ext cx="4706435" cy="336277"/>
      </dsp:txXfrm>
    </dsp:sp>
    <dsp:sp modelId="{FE52AA1E-3D08-47A3-9635-F2618CAE961A}">
      <dsp:nvSpPr>
        <dsp:cNvPr id="0" name=""/>
        <dsp:cNvSpPr/>
      </dsp:nvSpPr>
      <dsp:spPr>
        <a:xfrm>
          <a:off x="0" y="979467"/>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6.4 MPZ</a:t>
          </a:r>
        </a:p>
      </dsp:txBody>
      <dsp:txXfrm>
        <a:off x="22740" y="1002207"/>
        <a:ext cx="2612122" cy="420347"/>
      </dsp:txXfrm>
    </dsp:sp>
    <dsp:sp modelId="{5391BDD6-6CCF-4A98-B778-80C3AAEDEE5C}">
      <dsp:nvSpPr>
        <dsp:cNvPr id="0" name=""/>
        <dsp:cNvSpPr/>
      </dsp:nvSpPr>
      <dsp:spPr>
        <a:xfrm rot="5400000">
          <a:off x="4833585" y="-660813"/>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Střet zájmů</a:t>
          </a:r>
        </a:p>
      </dsp:txBody>
      <dsp:txXfrm rot="-5400000">
        <a:off x="2657602" y="1533362"/>
        <a:ext cx="4706435" cy="336277"/>
      </dsp:txXfrm>
    </dsp:sp>
    <dsp:sp modelId="{D8C02338-B706-4AA1-AD01-DEFE40DF42D1}">
      <dsp:nvSpPr>
        <dsp:cNvPr id="0" name=""/>
        <dsp:cNvSpPr/>
      </dsp:nvSpPr>
      <dsp:spPr>
        <a:xfrm>
          <a:off x="0" y="1468586"/>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6.5 MPZ </a:t>
          </a:r>
        </a:p>
      </dsp:txBody>
      <dsp:txXfrm>
        <a:off x="22740" y="1491326"/>
        <a:ext cx="2612122" cy="420347"/>
      </dsp:txXfrm>
    </dsp:sp>
    <dsp:sp modelId="{74B957B2-6E95-4E27-921B-8D9322341BBF}">
      <dsp:nvSpPr>
        <dsp:cNvPr id="0" name=""/>
        <dsp:cNvSpPr/>
      </dsp:nvSpPr>
      <dsp:spPr>
        <a:xfrm rot="5400000">
          <a:off x="4833585" y="-171695"/>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Druh výběrového řízení (postup v otevřené a uzavřené výzvě)</a:t>
          </a:r>
        </a:p>
      </dsp:txBody>
      <dsp:txXfrm rot="-5400000">
        <a:off x="2657602" y="2022480"/>
        <a:ext cx="4706435" cy="336277"/>
      </dsp:txXfrm>
    </dsp:sp>
    <dsp:sp modelId="{8841BE27-D775-4D81-8CF8-9A82475B5031}">
      <dsp:nvSpPr>
        <dsp:cNvPr id="0" name=""/>
        <dsp:cNvSpPr/>
      </dsp:nvSpPr>
      <dsp:spPr>
        <a:xfrm>
          <a:off x="0" y="1957704"/>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7.1 MPZ</a:t>
          </a:r>
        </a:p>
      </dsp:txBody>
      <dsp:txXfrm>
        <a:off x="22740" y="1980444"/>
        <a:ext cx="2612122" cy="420347"/>
      </dsp:txXfrm>
    </dsp:sp>
    <dsp:sp modelId="{924B6EF5-6594-489F-BAB7-F26664EC5896}">
      <dsp:nvSpPr>
        <dsp:cNvPr id="0" name=""/>
        <dsp:cNvSpPr/>
      </dsp:nvSpPr>
      <dsp:spPr>
        <a:xfrm rot="5400000">
          <a:off x="4833585" y="317423"/>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Zadávací podmínky (povinný obsah)</a:t>
          </a:r>
        </a:p>
      </dsp:txBody>
      <dsp:txXfrm rot="-5400000">
        <a:off x="2657602" y="2511598"/>
        <a:ext cx="4706435" cy="336277"/>
      </dsp:txXfrm>
    </dsp:sp>
    <dsp:sp modelId="{EAF1ACBF-A12E-4E98-A8C7-D5EB3C9938AF}">
      <dsp:nvSpPr>
        <dsp:cNvPr id="0" name=""/>
        <dsp:cNvSpPr/>
      </dsp:nvSpPr>
      <dsp:spPr>
        <a:xfrm>
          <a:off x="0" y="2446823"/>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7.2 MPZ</a:t>
          </a:r>
        </a:p>
      </dsp:txBody>
      <dsp:txXfrm>
        <a:off x="22740" y="2469563"/>
        <a:ext cx="2612122" cy="420347"/>
      </dsp:txXfrm>
    </dsp:sp>
    <dsp:sp modelId="{A9256B48-39F2-456E-91C0-45226810444B}">
      <dsp:nvSpPr>
        <dsp:cNvPr id="0" name=""/>
        <dsp:cNvSpPr/>
      </dsp:nvSpPr>
      <dsp:spPr>
        <a:xfrm rot="5400000">
          <a:off x="4833585" y="816220"/>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Lhůta pro podání nabídek, vysvětlení zadávacích podmínek</a:t>
          </a:r>
        </a:p>
      </dsp:txBody>
      <dsp:txXfrm rot="-5400000">
        <a:off x="2657602" y="3010395"/>
        <a:ext cx="4706435" cy="336277"/>
      </dsp:txXfrm>
    </dsp:sp>
    <dsp:sp modelId="{88B8051B-260C-4800-8B42-7F0B32F32564}">
      <dsp:nvSpPr>
        <dsp:cNvPr id="0" name=""/>
        <dsp:cNvSpPr/>
      </dsp:nvSpPr>
      <dsp:spPr>
        <a:xfrm>
          <a:off x="0" y="2935942"/>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7.3 MPZ</a:t>
          </a:r>
        </a:p>
      </dsp:txBody>
      <dsp:txXfrm>
        <a:off x="22740" y="2958682"/>
        <a:ext cx="2612122" cy="420347"/>
      </dsp:txXfrm>
    </dsp:sp>
    <dsp:sp modelId="{D850706A-7C15-4B95-B3F4-AA94145DFD07}">
      <dsp:nvSpPr>
        <dsp:cNvPr id="0" name=""/>
        <dsp:cNvSpPr/>
      </dsp:nvSpPr>
      <dsp:spPr>
        <a:xfrm rot="5400000">
          <a:off x="4833585" y="1295660"/>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Otevírání, posouzení a hodnocení nabídek</a:t>
          </a:r>
        </a:p>
      </dsp:txBody>
      <dsp:txXfrm rot="-5400000">
        <a:off x="2657602" y="3489835"/>
        <a:ext cx="4706435" cy="336277"/>
      </dsp:txXfrm>
    </dsp:sp>
    <dsp:sp modelId="{31A53298-EBAF-4045-9EEF-F04AACC09D21}">
      <dsp:nvSpPr>
        <dsp:cNvPr id="0" name=""/>
        <dsp:cNvSpPr/>
      </dsp:nvSpPr>
      <dsp:spPr>
        <a:xfrm>
          <a:off x="0" y="3425060"/>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8 MPZ</a:t>
          </a:r>
        </a:p>
      </dsp:txBody>
      <dsp:txXfrm>
        <a:off x="22740" y="3447800"/>
        <a:ext cx="2612122" cy="420347"/>
      </dsp:txXfrm>
    </dsp:sp>
    <dsp:sp modelId="{48502FF3-6E9E-4B72-9C27-1B51E1D97FA3}">
      <dsp:nvSpPr>
        <dsp:cNvPr id="0" name=""/>
        <dsp:cNvSpPr/>
      </dsp:nvSpPr>
      <dsp:spPr>
        <a:xfrm rot="5400000">
          <a:off x="4833585" y="1784779"/>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Uzavření smlouvy, změna smlouvy (změna závazku ze smlouvy analogicky k § 222 ZZVZ)</a:t>
          </a:r>
        </a:p>
      </dsp:txBody>
      <dsp:txXfrm rot="-5400000">
        <a:off x="2657602" y="3978954"/>
        <a:ext cx="4706435" cy="336277"/>
      </dsp:txXfrm>
    </dsp:sp>
    <dsp:sp modelId="{67D24A1B-AE90-4A93-9258-1FDF58C7BAD6}">
      <dsp:nvSpPr>
        <dsp:cNvPr id="0" name=""/>
        <dsp:cNvSpPr/>
      </dsp:nvSpPr>
      <dsp:spPr>
        <a:xfrm>
          <a:off x="0" y="3914179"/>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9 MPZ</a:t>
          </a:r>
        </a:p>
      </dsp:txBody>
      <dsp:txXfrm>
        <a:off x="22740" y="3936919"/>
        <a:ext cx="2612122" cy="420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576886" y="1343"/>
          <a:ext cx="3039502"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Před podáním projektové žádosti</a:t>
          </a:r>
        </a:p>
      </dsp:txBody>
      <dsp:txXfrm>
        <a:off x="1099622" y="1343"/>
        <a:ext cx="1994030" cy="1045472"/>
      </dsp:txXfrm>
    </dsp:sp>
    <dsp:sp modelId="{9730006B-06FB-449F-9FCC-483A01C614F4}">
      <dsp:nvSpPr>
        <dsp:cNvPr id="0" name=""/>
        <dsp:cNvSpPr/>
      </dsp:nvSpPr>
      <dsp:spPr>
        <a:xfrm>
          <a:off x="3276610" y="90208"/>
          <a:ext cx="295142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710481" y="90208"/>
        <a:ext cx="2083687" cy="867742"/>
      </dsp:txXfrm>
    </dsp:sp>
    <dsp:sp modelId="{7EF1ED78-C86B-4E1A-8984-46F76D670988}">
      <dsp:nvSpPr>
        <dsp:cNvPr id="0" name=""/>
        <dsp:cNvSpPr/>
      </dsp:nvSpPr>
      <dsp:spPr>
        <a:xfrm>
          <a:off x="5924330" y="90208"/>
          <a:ext cx="2438594"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Dotazy jsou podávány prostřednictvím konzultačního servisu Centra - https://ks.crr.cz/</a:t>
          </a:r>
        </a:p>
      </dsp:txBody>
      <dsp:txXfrm>
        <a:off x="6358201" y="90208"/>
        <a:ext cx="1570852" cy="867742"/>
      </dsp:txXfrm>
    </dsp:sp>
    <dsp:sp modelId="{88DEEED9-8DEA-4EC7-899E-DBFFE700EAC9}">
      <dsp:nvSpPr>
        <dsp:cNvPr id="0" name=""/>
        <dsp:cNvSpPr/>
      </dsp:nvSpPr>
      <dsp:spPr>
        <a:xfrm>
          <a:off x="576886" y="1193181"/>
          <a:ext cx="2993527"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před vznikem povinnosti předkládat dokumentaci k VZ</a:t>
          </a:r>
        </a:p>
      </dsp:txBody>
      <dsp:txXfrm>
        <a:off x="1099622" y="1193181"/>
        <a:ext cx="1948055" cy="1045472"/>
      </dsp:txXfrm>
    </dsp:sp>
    <dsp:sp modelId="{E13B5AD4-E6A8-4AE6-9B54-F2AA3962C6F5}">
      <dsp:nvSpPr>
        <dsp:cNvPr id="0" name=""/>
        <dsp:cNvSpPr/>
      </dsp:nvSpPr>
      <dsp:spPr>
        <a:xfrm>
          <a:off x="3230635" y="1282046"/>
          <a:ext cx="295628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664506" y="1282046"/>
        <a:ext cx="2088547" cy="867742"/>
      </dsp:txXfrm>
    </dsp:sp>
    <dsp:sp modelId="{D3CC879D-E76F-45FC-BD03-59A5CB4593D8}">
      <dsp:nvSpPr>
        <dsp:cNvPr id="0" name=""/>
        <dsp:cNvSpPr/>
      </dsp:nvSpPr>
      <dsp:spPr>
        <a:xfrm>
          <a:off x="5882428" y="1282046"/>
          <a:ext cx="252113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 se s dotazem obrací na svého manažera projektu prostřednictvím MS2014+</a:t>
          </a:r>
        </a:p>
      </dsp:txBody>
      <dsp:txXfrm>
        <a:off x="6316299" y="1282046"/>
        <a:ext cx="1653396" cy="867742"/>
      </dsp:txXfrm>
    </dsp:sp>
    <dsp:sp modelId="{FCB15C55-ABCE-44D6-B687-8F11270C5BD8}">
      <dsp:nvSpPr>
        <dsp:cNvPr id="0" name=""/>
        <dsp:cNvSpPr/>
      </dsp:nvSpPr>
      <dsp:spPr>
        <a:xfrm>
          <a:off x="576886" y="2385020"/>
          <a:ext cx="2922539"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po vzniku povinnosti předkládat dokumentaci k VZ</a:t>
          </a:r>
        </a:p>
      </dsp:txBody>
      <dsp:txXfrm>
        <a:off x="1099622" y="2385020"/>
        <a:ext cx="1877067" cy="1045472"/>
      </dsp:txXfrm>
    </dsp:sp>
    <dsp:sp modelId="{BAB3D67B-10E9-4D93-B973-A08A225EAC94}">
      <dsp:nvSpPr>
        <dsp:cNvPr id="0" name=""/>
        <dsp:cNvSpPr/>
      </dsp:nvSpPr>
      <dsp:spPr>
        <a:xfrm>
          <a:off x="3159648" y="2473885"/>
          <a:ext cx="305440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Probíhá kontrola veřejné zakázky na základě dokumentace předložené žadatelem/příjemcem</a:t>
          </a:r>
        </a:p>
      </dsp:txBody>
      <dsp:txXfrm>
        <a:off x="3593519" y="2473885"/>
        <a:ext cx="2186666" cy="867742"/>
      </dsp:txXfrm>
    </dsp:sp>
    <dsp:sp modelId="{F7E9775C-EA76-402A-B0E9-FB302DB57E2D}">
      <dsp:nvSpPr>
        <dsp:cNvPr id="0" name=""/>
        <dsp:cNvSpPr/>
      </dsp:nvSpPr>
      <dsp:spPr>
        <a:xfrm>
          <a:off x="5910347" y="2473885"/>
          <a:ext cx="249399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Žadatel/příjemce předkládá dokumentaci ke kontrole prostřednictvím MS2014+</a:t>
          </a:r>
        </a:p>
      </dsp:txBody>
      <dsp:txXfrm>
        <a:off x="6344218" y="2473885"/>
        <a:ext cx="1626257" cy="8677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24D319-7988-0C47-A5AD-1F558D33A394}" type="datetimeFigureOut">
              <a:rPr lang="en-US" smtClean="0"/>
              <a:t>9/10/2021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DD4C1-CE3B-8245-AB32-946652F98E9B}" type="datetimeFigureOut">
              <a:rPr lang="en-US" smtClean="0"/>
              <a:t>9/10/2021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a:t>
            </a:fld>
            <a:endParaRPr lang="en-US"/>
          </a:p>
        </p:txBody>
      </p:sp>
    </p:spTree>
    <p:extLst>
      <p:ext uri="{BB962C8B-B14F-4D97-AF65-F5344CB8AC3E}">
        <p14:creationId xmlns:p14="http://schemas.microsoft.com/office/powerpoint/2010/main" val="318116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11</a:t>
            </a:fld>
            <a:endParaRPr lang="en-US"/>
          </a:p>
        </p:txBody>
      </p:sp>
    </p:spTree>
    <p:extLst>
      <p:ext uri="{BB962C8B-B14F-4D97-AF65-F5344CB8AC3E}">
        <p14:creationId xmlns:p14="http://schemas.microsoft.com/office/powerpoint/2010/main" val="363192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12</a:t>
            </a:fld>
            <a:endParaRPr lang="en-US"/>
          </a:p>
        </p:txBody>
      </p:sp>
    </p:spTree>
    <p:extLst>
      <p:ext uri="{BB962C8B-B14F-4D97-AF65-F5344CB8AC3E}">
        <p14:creationId xmlns:p14="http://schemas.microsoft.com/office/powerpoint/2010/main" val="3435395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13</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89700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1186530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4148612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17</a:t>
            </a:fld>
            <a:endParaRPr lang="en-US"/>
          </a:p>
        </p:txBody>
      </p:sp>
    </p:spTree>
    <p:extLst>
      <p:ext uri="{BB962C8B-B14F-4D97-AF65-F5344CB8AC3E}">
        <p14:creationId xmlns:p14="http://schemas.microsoft.com/office/powerpoint/2010/main" val="3539067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18</a:t>
            </a:fld>
            <a:endParaRPr lang="en-US"/>
          </a:p>
        </p:txBody>
      </p:sp>
    </p:spTree>
    <p:extLst>
      <p:ext uri="{BB962C8B-B14F-4D97-AF65-F5344CB8AC3E}">
        <p14:creationId xmlns:p14="http://schemas.microsoft.com/office/powerpoint/2010/main" val="1073770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19</a:t>
            </a:fld>
            <a:endParaRPr lang="en-US"/>
          </a:p>
        </p:txBody>
      </p:sp>
    </p:spTree>
    <p:extLst>
      <p:ext uri="{BB962C8B-B14F-4D97-AF65-F5344CB8AC3E}">
        <p14:creationId xmlns:p14="http://schemas.microsoft.com/office/powerpoint/2010/main" val="211752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20</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a:t>
            </a:fld>
            <a:endParaRPr lang="en-US"/>
          </a:p>
        </p:txBody>
      </p:sp>
    </p:spTree>
    <p:extLst>
      <p:ext uri="{BB962C8B-B14F-4D97-AF65-F5344CB8AC3E}">
        <p14:creationId xmlns:p14="http://schemas.microsoft.com/office/powerpoint/2010/main" val="292516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421245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a:t>
            </a:fld>
            <a:endParaRPr lang="en-US"/>
          </a:p>
        </p:txBody>
      </p:sp>
    </p:spTree>
    <p:extLst>
      <p:ext uri="{BB962C8B-B14F-4D97-AF65-F5344CB8AC3E}">
        <p14:creationId xmlns:p14="http://schemas.microsoft.com/office/powerpoint/2010/main" val="105112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6</a:t>
            </a:fld>
            <a:endParaRPr lang="en-US"/>
          </a:p>
        </p:txBody>
      </p:sp>
    </p:spTree>
    <p:extLst>
      <p:ext uri="{BB962C8B-B14F-4D97-AF65-F5344CB8AC3E}">
        <p14:creationId xmlns:p14="http://schemas.microsoft.com/office/powerpoint/2010/main" val="344110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10</a:t>
            </a:fld>
            <a:endParaRPr lang="en-US"/>
          </a:p>
        </p:txBody>
      </p:sp>
    </p:spTree>
    <p:extLst>
      <p:ext uri="{BB962C8B-B14F-4D97-AF65-F5344CB8AC3E}">
        <p14:creationId xmlns:p14="http://schemas.microsoft.com/office/powerpoint/2010/main" val="114643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uohs.cz/cs/informacni-centrum/tiskove-zpravy/verejne-zakazky/3110-spolecne-stanovisko-uohs-a-mmr-k-problematice-narustu-cen-stavebnich-materialu-ve-verejnych-zakazkach.html" TargetMode="Externa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mailto:tomas.mosinger@crr.cz" TargetMode="External"/><Relationship Id="rId4" Type="http://schemas.openxmlformats.org/officeDocument/2006/relationships/hyperlink" Target="mailto:lenka.harastova@crr.c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52684" y="637326"/>
            <a:ext cx="8152170" cy="1892022"/>
          </a:xfrm>
          <a:prstGeom prst="rect">
            <a:avLst/>
          </a:prstGeom>
        </p:spPr>
        <p:txBody>
          <a:bodyPr>
            <a:noAutofit/>
          </a:bodyPr>
          <a:lstStyle/>
          <a:p>
            <a:pPr algn="ctr">
              <a:tabLst>
                <a:tab pos="177800" algn="l"/>
              </a:tabLst>
            </a:pPr>
            <a:r>
              <a:rPr lang="pl-PL" sz="4800" cap="all" dirty="0">
                <a:solidFill>
                  <a:schemeClr val="bg1"/>
                </a:solidFill>
              </a:rPr>
              <a:t>Seminář pro žadatele REACT – EU</a:t>
            </a:r>
            <a:br>
              <a:rPr lang="pl-PL" sz="4800" cap="all" dirty="0">
                <a:solidFill>
                  <a:schemeClr val="bg1"/>
                </a:solidFill>
              </a:rPr>
            </a:br>
            <a:br>
              <a:rPr lang="pl-PL" sz="4800" cap="all" dirty="0">
                <a:solidFill>
                  <a:schemeClr val="bg1"/>
                </a:solidFill>
              </a:rPr>
            </a:br>
            <a:r>
              <a:rPr lang="pl-PL" sz="4800" cap="all" dirty="0">
                <a:solidFill>
                  <a:schemeClr val="bg1"/>
                </a:solidFill>
              </a:rPr>
              <a:t>Veřejné zakázky – zadávání a kontrola</a:t>
            </a:r>
            <a:endParaRPr lang="cs-CZ" sz="48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799909" y="5449324"/>
            <a:ext cx="6525303" cy="369888"/>
          </a:xfrm>
          <a:prstGeom prst="rect">
            <a:avLst/>
          </a:prstGeom>
        </p:spPr>
        <p:txBody>
          <a:bodyPr>
            <a:normAutofit fontScale="92500" lnSpcReduction="20000"/>
          </a:bodyPr>
          <a:lstStyle/>
          <a:p>
            <a:r>
              <a:rPr lang="cs-CZ" sz="2000" b="1" dirty="0">
                <a:solidFill>
                  <a:schemeClr val="bg1"/>
                </a:solidFill>
                <a:latin typeface="Arial" panose="020B0604020202020204" pitchFamily="34" charset="0"/>
                <a:cs typeface="Arial" panose="020B0604020202020204" pitchFamily="34" charset="0"/>
              </a:rPr>
              <a:t>Praha, 16. 9. 2021</a:t>
            </a:r>
          </a:p>
          <a:p>
            <a:endParaRPr lang="en-US" dirty="0"/>
          </a:p>
        </p:txBody>
      </p:sp>
      <p:pic>
        <p:nvPicPr>
          <p:cNvPr id="6" name="Picture 2" descr="\\nt1\O\Loga 2014_2020\IROP\Logolinky\RGB\JPG\IROP_CZ_RO_B_C RGB_malý.jpg">
            <a:extLst>
              <a:ext uri="{FF2B5EF4-FFF2-40B4-BE49-F238E27FC236}">
                <a16:creationId xmlns:a16="http://schemas.microsoft.com/office/drawing/2014/main" id="{2B1770C5-3C00-4007-A66B-2381A9387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66B9B2B-8C4B-47F2-975F-5921EFCE97A6}"/>
              </a:ext>
            </a:extLst>
          </p:cNvPr>
          <p:cNvGrpSpPr/>
          <p:nvPr/>
        </p:nvGrpSpPr>
        <p:grpSpPr>
          <a:xfrm>
            <a:off x="391129" y="1212227"/>
            <a:ext cx="8053479" cy="5243528"/>
            <a:chOff x="-174689" y="266527"/>
            <a:chExt cx="6951414" cy="2404105"/>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1955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174689" y="281207"/>
              <a:ext cx="6951414" cy="23894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buFontTx/>
                <a:buChar char="•"/>
              </a:pPr>
              <a:r>
                <a:rPr lang="cs-CZ" sz="1300" dirty="0">
                  <a:solidFill>
                    <a:sysClr val="windowText" lastClr="000000">
                      <a:hueOff val="0"/>
                      <a:satOff val="0"/>
                      <a:lumOff val="0"/>
                      <a:alphaOff val="0"/>
                    </a:sysClr>
                  </a:solidFill>
                  <a:latin typeface="Calibri"/>
                </a:rPr>
                <a:t>Nepřiměřené požadavky na kvalifikaci – s ohledem na základní zásady § 6 ZZVZ musí zadavatel veškeré požadavky na způsobilost a kvalifikaci stanovit přiměřeně k rozsahu a složitosti předmětu VZ – příliš rozsáhlé požadavky mohou omezit okruh dodavatelů a tím hospodářskou soutěž.</a:t>
              </a:r>
            </a:p>
            <a:p>
              <a:pPr marL="114300" lvl="1" indent="-114300" algn="just" defTabSz="533400">
                <a:lnSpc>
                  <a:spcPct val="90000"/>
                </a:lnSpc>
                <a:spcBef>
                  <a:spcPct val="0"/>
                </a:spcBef>
                <a:buFontTx/>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buChar char="•"/>
              </a:pPr>
              <a:r>
                <a:rPr lang="cs-CZ" sz="1300" kern="1200" dirty="0">
                  <a:solidFill>
                    <a:sysClr val="windowText" lastClr="000000">
                      <a:hueOff val="0"/>
                      <a:satOff val="0"/>
                      <a:lumOff val="0"/>
                      <a:alphaOff val="0"/>
                    </a:sysClr>
                  </a:solidFill>
                  <a:latin typeface="Calibri"/>
                  <a:ea typeface="+mn-ea"/>
                  <a:cs typeface="+mn-cs"/>
                </a:rPr>
                <a:t>Definovat požadavky na prokázání profesní způsobilosti dle § 77 odst. 2 písm. a) ZZVZ jednoznačně, aby byl postup zadavatele přezkoumatelný a bylo najisto postaveno, že byla požadovaná kvalifikace splněna:</a:t>
              </a:r>
            </a:p>
            <a:p>
              <a:pPr marL="457200" lvl="2" algn="just" defTabSz="533400">
                <a:lnSpc>
                  <a:spcPct val="90000"/>
                </a:lnSpc>
                <a:spcBef>
                  <a:spcPct val="0"/>
                </a:spcBef>
                <a:spcAft>
                  <a:spcPts val="600"/>
                </a:spcAft>
              </a:pPr>
              <a:r>
                <a:rPr lang="cs-CZ" sz="1300" dirty="0">
                  <a:solidFill>
                    <a:sysClr val="windowText" lastClr="000000">
                      <a:hueOff val="0"/>
                      <a:satOff val="0"/>
                      <a:lumOff val="0"/>
                      <a:alphaOff val="0"/>
                    </a:sysClr>
                  </a:solidFill>
                  <a:latin typeface="Calibri"/>
                </a:rPr>
                <a:t>- není dostačující vymezení obecného požadavku na předložení dokladu o oprávnění k podnikání v rozsahu odpovídajícímu předmětu veřejné zakázky. Zadavatel musí stanovit konkrétní oprávnění, která jsou nutná a požaduje je. </a:t>
              </a:r>
            </a:p>
            <a:p>
              <a:pPr marL="114300" lvl="1" indent="-114300" algn="just" defTabSz="533400">
                <a:lnSpc>
                  <a:spcPct val="90000"/>
                </a:lnSpc>
                <a:spcBef>
                  <a:spcPts val="600"/>
                </a:spcBef>
                <a:spcAft>
                  <a:spcPts val="600"/>
                </a:spcAft>
                <a:buChar char="•"/>
              </a:pPr>
              <a:r>
                <a:rPr lang="cs-CZ" sz="1300" dirty="0">
                  <a:latin typeface="Calibri" panose="020F0502020204030204" pitchFamily="34" charset="0"/>
                  <a:cs typeface="Calibri" panose="020F0502020204030204" pitchFamily="34" charset="0"/>
                </a:rPr>
                <a:t>Nepřiměřený a diskriminační požadavek na prokázání profesní způsobilosti dle ust. § 77 odst. 2 písm. a) ZZVZ doklady prokazujícími živnostenská oprávnění na:</a:t>
              </a:r>
            </a:p>
            <a:p>
              <a:pPr marL="457200" lvl="2" algn="just" defTabSz="533400">
                <a:lnSpc>
                  <a:spcPct val="90000"/>
                </a:lnSpc>
                <a:spcBef>
                  <a:spcPct val="0"/>
                </a:spcBef>
                <a:spcAft>
                  <a:spcPts val="600"/>
                </a:spcAft>
              </a:pPr>
              <a:r>
                <a:rPr lang="cs-CZ" sz="1300" dirty="0">
                  <a:latin typeface="Calibri" panose="020F0502020204030204" pitchFamily="34" charset="0"/>
                  <a:cs typeface="Calibri" panose="020F0502020204030204" pitchFamily="34" charset="0"/>
                </a:rPr>
                <a:t>- „Montáž, opravy, revize a zkoušky elektrických zařízení“ a „Vodoinstalatérství, topenářství“ apod. a současně na živnostenské oprávnění „Provádění staveb, jejich změn a odstraňování“. </a:t>
              </a:r>
            </a:p>
            <a:p>
              <a:pPr marL="457200" lvl="2" algn="just" defTabSz="533400">
                <a:lnSpc>
                  <a:spcPct val="90000"/>
                </a:lnSpc>
                <a:spcBef>
                  <a:spcPct val="0"/>
                </a:spcBef>
                <a:spcAft>
                  <a:spcPts val="600"/>
                </a:spcAft>
              </a:pPr>
              <a:r>
                <a:rPr lang="cs-CZ" sz="1300" dirty="0">
                  <a:latin typeface="Calibri" panose="020F0502020204030204" pitchFamily="34" charset="0"/>
                  <a:cs typeface="Calibri" panose="020F0502020204030204" pitchFamily="34" charset="0"/>
                </a:rPr>
                <a:t>- Dle nařízení vlády č. 278/2008 Sb. o obsahových náplních jednotlivých živností, mohou být v rámci živnosti „Provádění staveb, jejich změn a odstraňování“ při provádění stavebních prací prostřednictvím odborně způsobilých osob vykonávány i činnosti, které jsou jinak předmětem samostatných živností souvisejících s vedením, změnami a údržbou staveb, tedy i živnosti „Montáž, opravy, revize a zkoušky elektrických zařízení“ a „Vodoinstalatérství, topenářství“.</a:t>
              </a:r>
            </a:p>
            <a:p>
              <a:pPr marL="114300" lvl="1" indent="-114300" algn="just" defTabSz="533400">
                <a:lnSpc>
                  <a:spcPct val="90000"/>
                </a:lnSpc>
                <a:spcBef>
                  <a:spcPts val="60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V nadlimitním režimu není zadavatel povinen požadovat jinou kvalifikaci, než základní způsobilost podle § 74 a profesní způsobilost dle § 77 odst. 1 ZZVZ (výjimka JŘBU).</a:t>
              </a:r>
            </a:p>
            <a:p>
              <a:pPr marL="285750" lvl="1" indent="-285750" algn="just" defTabSz="533400">
                <a:lnSpc>
                  <a:spcPct val="90000"/>
                </a:lnSpc>
                <a:spcBef>
                  <a:spcPts val="600"/>
                </a:spcBef>
                <a:spcAft>
                  <a:spcPts val="600"/>
                </a:spcAft>
                <a:buFont typeface="Arial" panose="020B0604020202020204" pitchFamily="34" charset="0"/>
                <a:buChar char="•"/>
              </a:pPr>
              <a:endParaRPr lang="cs-CZ" sz="1300" kern="1200" dirty="0">
                <a:solidFill>
                  <a:sysClr val="windowText" lastClr="000000">
                    <a:hueOff val="0"/>
                    <a:satOff val="0"/>
                    <a:lumOff val="0"/>
                    <a:alphaOff val="0"/>
                  </a:sysClr>
                </a:solidFill>
                <a:highlight>
                  <a:srgbClr val="FFFF00"/>
                </a:highlight>
                <a:latin typeface="Calibri"/>
                <a:ea typeface="+mn-ea"/>
                <a:cs typeface="+mn-cs"/>
              </a:endParaRP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894265" y="975286"/>
            <a:ext cx="7142829" cy="501840"/>
            <a:chOff x="-363685" y="29586"/>
            <a:chExt cx="4625962"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63684" y="2958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63685" y="64154"/>
              <a:ext cx="4625962"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Kvalifikace obecn</a:t>
              </a:r>
              <a:r>
                <a:rPr lang="cs-CZ" sz="1600" dirty="0">
                  <a:solidFill>
                    <a:sysClr val="window" lastClr="FFFFFF"/>
                  </a:solidFill>
                  <a:latin typeface="Calibri"/>
                </a:rPr>
                <a:t>ě, </a:t>
              </a:r>
              <a:r>
                <a:rPr lang="cs-CZ" sz="1600" kern="1200" dirty="0">
                  <a:solidFill>
                    <a:sysClr val="window" lastClr="FFFFFF"/>
                  </a:solidFill>
                  <a:latin typeface="Calibri"/>
                  <a:ea typeface="+mn-ea"/>
                  <a:cs typeface="+mn-cs"/>
                </a:rPr>
                <a:t>základní a profesní způsobilost dle § 74 a 77 ZZVZ</a:t>
              </a:r>
            </a:p>
          </p:txBody>
        </p:sp>
      </p:grpSp>
      <p:sp>
        <p:nvSpPr>
          <p:cNvPr id="19" name="Title 3">
            <a:extLst>
              <a:ext uri="{FF2B5EF4-FFF2-40B4-BE49-F238E27FC236}">
                <a16:creationId xmlns:a16="http://schemas.microsoft.com/office/drawing/2014/main" id="{77F9762C-37A4-4D12-9143-CC31CD3D017E}"/>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na stavební práce</a:t>
            </a:r>
            <a:endParaRPr lang="en-US" sz="2600" dirty="0"/>
          </a:p>
        </p:txBody>
      </p:sp>
    </p:spTree>
    <p:extLst>
      <p:ext uri="{BB962C8B-B14F-4D97-AF65-F5344CB8AC3E}">
        <p14:creationId xmlns:p14="http://schemas.microsoft.com/office/powerpoint/2010/main" val="69690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na stavební práce</a:t>
            </a:r>
            <a:endParaRPr lang="en-US" sz="2600" dirty="0"/>
          </a:p>
        </p:txBody>
      </p:sp>
      <p:grpSp>
        <p:nvGrpSpPr>
          <p:cNvPr id="13" name="Skupina 12">
            <a:extLst>
              <a:ext uri="{FF2B5EF4-FFF2-40B4-BE49-F238E27FC236}">
                <a16:creationId xmlns:a16="http://schemas.microsoft.com/office/drawing/2014/main" id="{5E6E4DE1-B76B-4F10-9E3E-FE35FCA2F0B1}"/>
              </a:ext>
            </a:extLst>
          </p:cNvPr>
          <p:cNvGrpSpPr/>
          <p:nvPr/>
        </p:nvGrpSpPr>
        <p:grpSpPr>
          <a:xfrm>
            <a:off x="391129" y="1222346"/>
            <a:ext cx="8053480" cy="2092923"/>
            <a:chOff x="-165001" y="2804797"/>
            <a:chExt cx="6919902" cy="1767150"/>
          </a:xfrm>
        </p:grpSpPr>
        <p:sp>
          <p:nvSpPr>
            <p:cNvPr id="14" name="Obdélník 13">
              <a:extLst>
                <a:ext uri="{FF2B5EF4-FFF2-40B4-BE49-F238E27FC236}">
                  <a16:creationId xmlns:a16="http://schemas.microsoft.com/office/drawing/2014/main" id="{61C60B44-1F45-4F87-A7F7-DC77D87EEFD1}"/>
                </a:ext>
              </a:extLst>
            </p:cNvPr>
            <p:cNvSpPr/>
            <p:nvPr/>
          </p:nvSpPr>
          <p:spPr>
            <a:xfrm>
              <a:off x="0" y="2804797"/>
              <a:ext cx="6608516" cy="17671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TextovéPole 14">
              <a:extLst>
                <a:ext uri="{FF2B5EF4-FFF2-40B4-BE49-F238E27FC236}">
                  <a16:creationId xmlns:a16="http://schemas.microsoft.com/office/drawing/2014/main" id="{637735ED-ED9E-4BF1-A907-D46059FAD200}"/>
                </a:ext>
              </a:extLst>
            </p:cNvPr>
            <p:cNvSpPr txBox="1"/>
            <p:nvPr/>
          </p:nvSpPr>
          <p:spPr>
            <a:xfrm>
              <a:off x="-165001" y="2804798"/>
              <a:ext cx="6919902" cy="1633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Zadavatel musí jednoznačně definovat obsah požadavků na předložení referenčních zakázek dle § 79 odst. 2 písm. a) ZZVZ způsobem dle § 73 odst. 6 ZZVZ, aby bylo zřejmé, jakou konkrétní referencí (s jakým obsahem a hodnotou) má dodavatel disponovat, aby splnil podmínky účasti v ZŘ.</a:t>
              </a:r>
            </a:p>
            <a:p>
              <a:pPr marL="114300" lvl="1" indent="-114300" algn="just" defTabSz="533400">
                <a:lnSpc>
                  <a:spcPct val="90000"/>
                </a:lnSpc>
                <a:spcBef>
                  <a:spcPct val="0"/>
                </a:spcBef>
                <a:spcAft>
                  <a:spcPts val="600"/>
                </a:spcAft>
                <a:buChar char="•"/>
              </a:pPr>
              <a:r>
                <a:rPr lang="cs-CZ" sz="1300" dirty="0">
                  <a:solidFill>
                    <a:sysClr val="windowText" lastClr="000000">
                      <a:hueOff val="0"/>
                      <a:satOff val="0"/>
                      <a:lumOff val="0"/>
                      <a:alphaOff val="0"/>
                    </a:sysClr>
                  </a:solidFill>
                  <a:latin typeface="Calibri"/>
                </a:rPr>
                <a:t>Požadavek zadavatele dle § 79 odst. 2 písm. d) ZZVZ na Osvědčení dle zákona č. 360/1992 Sb., nikoli na Osvědčení o autorizaci podle tohoto zákona. Jde o to, aby byla připuštěna možnost účasti usazených a hostujících osob – ty dokládají potvrzení (osvědčení) o registraci dle § 30l a 30r zákona č. </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360/1992.</a:t>
              </a:r>
            </a:p>
            <a:p>
              <a:pPr marL="114300" lvl="1" indent="-114300" algn="just" defTabSz="533400">
                <a:lnSpc>
                  <a:spcPct val="90000"/>
                </a:lnSpc>
                <a:spcBef>
                  <a:spcPct val="0"/>
                </a:spcBef>
                <a:spcAft>
                  <a:spcPts val="600"/>
                </a:spcAft>
                <a:buChar char="•"/>
              </a:pPr>
              <a:r>
                <a:rPr lang="cs-CZ" sz="1300" dirty="0">
                  <a:latin typeface="Calibri" panose="020F0502020204030204" pitchFamily="34" charset="0"/>
                  <a:cs typeface="Calibri" panose="020F0502020204030204" pitchFamily="34" charset="0"/>
                </a:rPr>
                <a:t>Nedůvodný požadavek zadavatele dle § 79 odst. 2 písm. d) ZZVZ, aby měl stavbyvedoucí vysokoškolské vzdělání - autorizaci získá i osoba se SŠ vzděláním a odpovídající délkou praxe.</a:t>
              </a:r>
              <a:endParaRPr lang="cs-CZ" sz="1300" kern="12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grpSp>
      <p:grpSp>
        <p:nvGrpSpPr>
          <p:cNvPr id="16" name="Skupina 15">
            <a:extLst>
              <a:ext uri="{FF2B5EF4-FFF2-40B4-BE49-F238E27FC236}">
                <a16:creationId xmlns:a16="http://schemas.microsoft.com/office/drawing/2014/main" id="{947940C1-F06A-4A43-8C96-26A70294EFD7}"/>
              </a:ext>
            </a:extLst>
          </p:cNvPr>
          <p:cNvGrpSpPr/>
          <p:nvPr/>
        </p:nvGrpSpPr>
        <p:grpSpPr>
          <a:xfrm>
            <a:off x="894269" y="952927"/>
            <a:ext cx="6026565" cy="501840"/>
            <a:chOff x="-412680" y="2293056"/>
            <a:chExt cx="4625961" cy="501840"/>
          </a:xfrm>
        </p:grpSpPr>
        <p:sp>
          <p:nvSpPr>
            <p:cNvPr id="17" name="Obdélník: se zakulacenými rohy 16">
              <a:extLst>
                <a:ext uri="{FF2B5EF4-FFF2-40B4-BE49-F238E27FC236}">
                  <a16:creationId xmlns:a16="http://schemas.microsoft.com/office/drawing/2014/main" id="{4E4365E7-A343-4484-AD23-828ABB35D884}"/>
                </a:ext>
              </a:extLst>
            </p:cNvPr>
            <p:cNvSpPr/>
            <p:nvPr/>
          </p:nvSpPr>
          <p:spPr>
            <a:xfrm>
              <a:off x="-412680" y="229305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10">
              <a:extLst>
                <a:ext uri="{FF2B5EF4-FFF2-40B4-BE49-F238E27FC236}">
                  <a16:creationId xmlns:a16="http://schemas.microsoft.com/office/drawing/2014/main" id="{99AB03F1-929A-4ECC-923D-F0606EC3BC91}"/>
                </a:ext>
              </a:extLst>
            </p:cNvPr>
            <p:cNvSpPr txBox="1"/>
            <p:nvPr/>
          </p:nvSpPr>
          <p:spPr>
            <a:xfrm>
              <a:off x="-388182" y="231755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Požadavky na technickou kvalifikaci dle § 79 odst. 2</a:t>
              </a:r>
              <a:r>
                <a:rPr lang="cs-CZ" sz="1600" dirty="0">
                  <a:solidFill>
                    <a:sysClr val="window" lastClr="FFFFFF"/>
                  </a:solidFill>
                  <a:latin typeface="Calibri"/>
                </a:rPr>
                <a:t> </a:t>
              </a:r>
              <a:r>
                <a:rPr lang="cs-CZ" sz="1600" kern="1200" dirty="0">
                  <a:solidFill>
                    <a:sysClr val="window" lastClr="FFFFFF"/>
                  </a:solidFill>
                  <a:latin typeface="Calibri"/>
                  <a:ea typeface="+mn-ea"/>
                  <a:cs typeface="+mn-cs"/>
                </a:rPr>
                <a:t>ZZVZ</a:t>
              </a:r>
            </a:p>
          </p:txBody>
        </p:sp>
      </p:grpSp>
      <p:grpSp>
        <p:nvGrpSpPr>
          <p:cNvPr id="19" name="Skupina 18">
            <a:extLst>
              <a:ext uri="{FF2B5EF4-FFF2-40B4-BE49-F238E27FC236}">
                <a16:creationId xmlns:a16="http://schemas.microsoft.com/office/drawing/2014/main" id="{EFD347DA-AB52-4DF3-A04E-768A7715B4A8}"/>
              </a:ext>
            </a:extLst>
          </p:cNvPr>
          <p:cNvGrpSpPr/>
          <p:nvPr/>
        </p:nvGrpSpPr>
        <p:grpSpPr>
          <a:xfrm>
            <a:off x="324041" y="3839101"/>
            <a:ext cx="8053480" cy="2636017"/>
            <a:chOff x="381981" y="3678281"/>
            <a:chExt cx="8167364" cy="2286655"/>
          </a:xfrm>
        </p:grpSpPr>
        <p:sp>
          <p:nvSpPr>
            <p:cNvPr id="20" name="Obdélník 19">
              <a:extLst>
                <a:ext uri="{FF2B5EF4-FFF2-40B4-BE49-F238E27FC236}">
                  <a16:creationId xmlns:a16="http://schemas.microsoft.com/office/drawing/2014/main" id="{26CA200E-01EE-4B88-8498-46326BDB68A0}"/>
                </a:ext>
              </a:extLst>
            </p:cNvPr>
            <p:cNvSpPr/>
            <p:nvPr/>
          </p:nvSpPr>
          <p:spPr>
            <a:xfrm>
              <a:off x="582564" y="3678281"/>
              <a:ext cx="7862044" cy="1881157"/>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TextovéPole 20">
              <a:extLst>
                <a:ext uri="{FF2B5EF4-FFF2-40B4-BE49-F238E27FC236}">
                  <a16:creationId xmlns:a16="http://schemas.microsoft.com/office/drawing/2014/main" id="{C1DE2223-2FCB-4587-A12B-03A6A1026A64}"/>
                </a:ext>
              </a:extLst>
            </p:cNvPr>
            <p:cNvSpPr txBox="1"/>
            <p:nvPr/>
          </p:nvSpPr>
          <p:spPr>
            <a:xfrm>
              <a:off x="381981" y="3814692"/>
              <a:ext cx="8167364" cy="21502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latin typeface="Calibri" panose="020F0502020204030204" pitchFamily="34" charset="0"/>
                  <a:cs typeface="Calibri" panose="020F0502020204030204" pitchFamily="34" charset="0"/>
                </a:rPr>
                <a:t>Požadavek, aby referenční zakázka dle § 79 odst. 2 písm. a) ZZVZ byla realizována na typově zcela totožném či blízkém subjekt, jakým je sám zadavatel, ačkoliv takový požadavek není vzhledem ke složitosti a rozsahu předmětu veřejné zakázky (§ 73 odst. 6 ZZVZ) důvodný.</a:t>
              </a:r>
            </a:p>
            <a:p>
              <a:pPr marL="114300" lvl="1" indent="-114300" algn="just" defTabSz="533400">
                <a:lnSpc>
                  <a:spcPct val="90000"/>
                </a:lnSpc>
                <a:spcBef>
                  <a:spcPct val="0"/>
                </a:spcBef>
                <a:spcAft>
                  <a:spcPts val="600"/>
                </a:spcAft>
                <a:buChar char="•"/>
              </a:pPr>
              <a:r>
                <a:rPr lang="cs-CZ" sz="1300" kern="1200" dirty="0">
                  <a:latin typeface="Calibri" panose="020F0502020204030204" pitchFamily="34" charset="0"/>
                  <a:cs typeface="Calibri" panose="020F0502020204030204" pitchFamily="34" charset="0"/>
                </a:rPr>
                <a:t>Typicky, nikoliv však výhradně, se jedná např.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 popřípadě ještě za plného provozu.</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2" name="Skupina 21">
            <a:extLst>
              <a:ext uri="{FF2B5EF4-FFF2-40B4-BE49-F238E27FC236}">
                <a16:creationId xmlns:a16="http://schemas.microsoft.com/office/drawing/2014/main" id="{17D575AF-64B9-40A3-9E11-92EA8D61FE5C}"/>
              </a:ext>
            </a:extLst>
          </p:cNvPr>
          <p:cNvGrpSpPr/>
          <p:nvPr/>
        </p:nvGrpSpPr>
        <p:grpSpPr>
          <a:xfrm>
            <a:off x="869756" y="3468243"/>
            <a:ext cx="6975221" cy="757897"/>
            <a:chOff x="330425" y="2172811"/>
            <a:chExt cx="4625961" cy="531360"/>
          </a:xfrm>
        </p:grpSpPr>
        <p:sp>
          <p:nvSpPr>
            <p:cNvPr id="29" name="Obdélník: se zakulacenými rohy 28">
              <a:extLst>
                <a:ext uri="{FF2B5EF4-FFF2-40B4-BE49-F238E27FC236}">
                  <a16:creationId xmlns:a16="http://schemas.microsoft.com/office/drawing/2014/main" id="{0C965E67-86E6-4FD3-B4A9-4C6980B246C3}"/>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bdélník: se zakulacenými rohy 10">
              <a:extLst>
                <a:ext uri="{FF2B5EF4-FFF2-40B4-BE49-F238E27FC236}">
                  <a16:creationId xmlns:a16="http://schemas.microsoft.com/office/drawing/2014/main" id="{324E8513-AAF8-4FA2-B8EE-238EA57314A5}"/>
                </a:ext>
              </a:extLst>
            </p:cNvPr>
            <p:cNvSpPr txBox="1"/>
            <p:nvPr/>
          </p:nvSpPr>
          <p:spPr>
            <a:xfrm>
              <a:off x="356364" y="2198750"/>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Nepřiměřená technická kvalifikace spočívající v požadavku na doložení referencí s vazbou na konkrétní typ zadavatele </a:t>
              </a:r>
            </a:p>
          </p:txBody>
        </p:sp>
      </p:grpSp>
    </p:spTree>
    <p:extLst>
      <p:ext uri="{BB962C8B-B14F-4D97-AF65-F5344CB8AC3E}">
        <p14:creationId xmlns:p14="http://schemas.microsoft.com/office/powerpoint/2010/main" val="913775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4" name="Obdélník 23">
            <a:extLst>
              <a:ext uri="{FF2B5EF4-FFF2-40B4-BE49-F238E27FC236}">
                <a16:creationId xmlns:a16="http://schemas.microsoft.com/office/drawing/2014/main" id="{4BCE376A-89A1-4CC0-B024-9BC488C1B976}"/>
              </a:ext>
            </a:extLst>
          </p:cNvPr>
          <p:cNvSpPr/>
          <p:nvPr/>
        </p:nvSpPr>
        <p:spPr>
          <a:xfrm>
            <a:off x="611967" y="1247068"/>
            <a:ext cx="7637766" cy="4697813"/>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6" name="Skupina 25">
            <a:extLst>
              <a:ext uri="{FF2B5EF4-FFF2-40B4-BE49-F238E27FC236}">
                <a16:creationId xmlns:a16="http://schemas.microsoft.com/office/drawing/2014/main" id="{DA1EBB8A-82C5-45CE-93F6-99B710EF8618}"/>
              </a:ext>
            </a:extLst>
          </p:cNvPr>
          <p:cNvGrpSpPr/>
          <p:nvPr/>
        </p:nvGrpSpPr>
        <p:grpSpPr>
          <a:xfrm>
            <a:off x="894267" y="996189"/>
            <a:ext cx="6786423" cy="501758"/>
            <a:chOff x="330425" y="2172811"/>
            <a:chExt cx="4625961" cy="531360"/>
          </a:xfrm>
        </p:grpSpPr>
        <p:sp>
          <p:nvSpPr>
            <p:cNvPr id="27" name="Obdélník: se zakulacenými rohy 26">
              <a:extLst>
                <a:ext uri="{FF2B5EF4-FFF2-40B4-BE49-F238E27FC236}">
                  <a16:creationId xmlns:a16="http://schemas.microsoft.com/office/drawing/2014/main" id="{130A2B6E-A2F5-415B-84C2-03389DF26055}"/>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bdélník: se zakulacenými rohy 10">
              <a:extLst>
                <a:ext uri="{FF2B5EF4-FFF2-40B4-BE49-F238E27FC236}">
                  <a16:creationId xmlns:a16="http://schemas.microsoft.com/office/drawing/2014/main" id="{1AB4B7F3-E5D5-40C5-A3EB-ED7A01A58352}"/>
                </a:ext>
              </a:extLst>
            </p:cNvPr>
            <p:cNvSpPr txBox="1"/>
            <p:nvPr/>
          </p:nvSpPr>
          <p:spPr>
            <a:xfrm>
              <a:off x="356364" y="2198750"/>
              <a:ext cx="4574083"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2" name="Obdélník 1">
            <a:extLst>
              <a:ext uri="{FF2B5EF4-FFF2-40B4-BE49-F238E27FC236}">
                <a16:creationId xmlns:a16="http://schemas.microsoft.com/office/drawing/2014/main" id="{C3138242-7EAA-413A-A6E9-379B841ACD3B}"/>
              </a:ext>
            </a:extLst>
          </p:cNvPr>
          <p:cNvSpPr/>
          <p:nvPr/>
        </p:nvSpPr>
        <p:spPr>
          <a:xfrm>
            <a:off x="957674" y="1070713"/>
            <a:ext cx="7540354" cy="338554"/>
          </a:xfrm>
          <a:prstGeom prst="rect">
            <a:avLst/>
          </a:prstGeom>
        </p:spPr>
        <p:txBody>
          <a:bodyPr wrap="square">
            <a:spAutoFit/>
          </a:bodyPr>
          <a:lstStyle/>
          <a:p>
            <a:pPr lvl="0">
              <a:buNone/>
            </a:pPr>
            <a:r>
              <a:rPr lang="pl-PL" sz="1600" dirty="0">
                <a:solidFill>
                  <a:sysClr val="window" lastClr="FFFFFF"/>
                </a:solidFill>
                <a:latin typeface="Calibri"/>
              </a:rPr>
              <a:t>Odkazy na obchodní názvy a značky – § 89 odst. 5 a 6 ZZVZ a § 36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E51FC049-69D0-41B3-922D-F9E90A98A909}"/>
              </a:ext>
            </a:extLst>
          </p:cNvPr>
          <p:cNvSpPr/>
          <p:nvPr/>
        </p:nvSpPr>
        <p:spPr>
          <a:xfrm>
            <a:off x="781327" y="1565741"/>
            <a:ext cx="7178307" cy="4154984"/>
          </a:xfrm>
          <a:prstGeom prst="rect">
            <a:avLst/>
          </a:prstGeom>
        </p:spPr>
        <p:txBody>
          <a:bodyPr wrap="square">
            <a:spAutoFit/>
          </a:bodyPr>
          <a:lstStyle/>
          <a:p>
            <a:pPr marL="93663" lvl="0" indent="-93663" algn="just" defTabSz="533400">
              <a:lnSpc>
                <a:spcPct val="90000"/>
              </a:lnSpc>
              <a:spcBef>
                <a:spcPct val="0"/>
              </a:spcBef>
              <a:spcAft>
                <a:spcPts val="600"/>
              </a:spcAft>
              <a:buFont typeface="Arial" panose="020B0604020202020204" pitchFamily="34" charset="0"/>
              <a:buChar char="•"/>
            </a:pPr>
            <a:r>
              <a:rPr lang="cs-CZ" sz="1300" dirty="0">
                <a:latin typeface="Calibri" panose="020F0502020204030204" pitchFamily="34" charset="0"/>
                <a:cs typeface="Calibri" panose="020F0502020204030204" pitchFamily="34" charset="0"/>
              </a:rPr>
              <a:t>§ 89 odst. 5 ZZVZ stanoví, že není-li to odůvodněno předmětem veřejné zakázky, zadavatel nesmí zvýhodnit nebo znevýhodnit určité dodavatele nebo výrobky tím, že technické podmínky stanoví prostřednictvím přímého nebo nepřímého odkazu na: </a:t>
            </a:r>
          </a:p>
          <a:p>
            <a:pPr lvl="0" algn="just" defTabSz="533400">
              <a:lnSpc>
                <a:spcPct val="90000"/>
              </a:lnSpc>
              <a:spcBef>
                <a:spcPct val="0"/>
              </a:spcBef>
              <a:spcAft>
                <a:spcPts val="600"/>
              </a:spcAft>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 určité dodavatele nebo výrobky, nebo</a:t>
            </a:r>
          </a:p>
          <a:p>
            <a:pPr lvl="0" algn="just" defTabSz="533400">
              <a:lnSpc>
                <a:spcPct val="90000"/>
              </a:lnSpc>
              <a:spcBef>
                <a:spcPct val="0"/>
              </a:spcBef>
              <a:spcAft>
                <a:spcPts val="600"/>
              </a:spcAft>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 patenty na vynálezy, užitné vzory, průmyslové vzory, ochranné známky nebo označení 	   	    	  původu.</a:t>
            </a:r>
          </a:p>
          <a:p>
            <a:pPr lvl="0" algn="just" defTabSz="533400">
              <a:lnSpc>
                <a:spcPct val="90000"/>
              </a:lnSpc>
              <a:spcBef>
                <a:spcPct val="0"/>
              </a:spcBef>
              <a:spcAft>
                <a:spcPts val="600"/>
              </a:spcAft>
              <a:buFont typeface="Arial" panose="020B0604020202020204" pitchFamily="34" charset="0"/>
              <a:buChar char="•"/>
              <a:defRPr/>
            </a:pPr>
            <a:r>
              <a:rPr lang="cs-CZ" sz="1300" dirty="0">
                <a:latin typeface="Calibri" panose="020F0502020204030204" pitchFamily="34" charset="0"/>
                <a:cs typeface="Calibri" panose="020F0502020204030204" pitchFamily="34" charset="0"/>
              </a:rPr>
              <a:t> Pokud stanovení technických podmínek nemůže být bez jejich označení dostatečně přesné nebo srozumitelné, je zadavatel povinen u každého takového odkazu dle § 89 odst. 5 a 6 ZZVZ uvést možnost nabídnout rovnocenné řešení.</a:t>
            </a: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lvl="0" algn="just" defTabSz="533400">
              <a:lnSpc>
                <a:spcPct val="90000"/>
              </a:lnSpc>
              <a:spcBef>
                <a:spcPct val="0"/>
              </a:spcBef>
              <a:spcAft>
                <a:spcPts val="600"/>
              </a:spcAft>
              <a:buFont typeface="Arial" panose="020B0604020202020204" pitchFamily="34" charset="0"/>
              <a:buChar char="•"/>
              <a:defRPr/>
            </a:pPr>
            <a:r>
              <a:rPr lang="cs-CZ" sz="1300" dirty="0">
                <a:latin typeface="Calibri" panose="020F0502020204030204" pitchFamily="34" charset="0"/>
                <a:cs typeface="Calibri" panose="020F0502020204030204" pitchFamily="34" charset="0"/>
              </a:rPr>
              <a:t> Na ZPŘ § 89 odst. 5 a 6 ZZVZ vysloveně nedopadají, ale použije se § 36 odst. 1 ZZVZ, který stanoví, že zadávací podmínky nesmí být stanoveny tak, aby určitým dodavatelům bezdůvodně přímo nebo nepřímo zaručovaly konkurenční výhodu nebo vytvářely bezdůvodné překážky hospodářské soutěže.	</a:t>
            </a: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0" lvl="1" algn="just" defTabSz="533400">
              <a:lnSpc>
                <a:spcPct val="90000"/>
              </a:lnSpc>
              <a:spcBef>
                <a:spcPct val="0"/>
              </a:spcBef>
              <a:spcAft>
                <a:spcPts val="600"/>
              </a:spcAft>
              <a:buFont typeface="Arial" panose="020B0604020202020204" pitchFamily="34" charset="0"/>
              <a:buChar char="•"/>
              <a:defRPr/>
            </a:pPr>
            <a:r>
              <a:rPr lang="cs-CZ" sz="1300" dirty="0">
                <a:latin typeface="Calibri" panose="020F0502020204030204" pitchFamily="34" charset="0"/>
                <a:cs typeface="Calibri" panose="020F0502020204030204" pitchFamily="34" charset="0"/>
              </a:rPr>
              <a:t> U ZPŘ je možné si vyhradit tzv. generální klauzuli ve smyslu: „Pokud se v zadávací dokumentaci nebo v jejích přílohách vyskytnou obchodní názvy některých výrobků nebo služeb, případně jiná označení mající vztah ke konkrétnímu dodavateli, jedná se o vymezení předpokládaného standardu plnění a účastník je oprávněn nabídnout jiné technicky a kvalitativně srovnatelné řešení.“ </a:t>
            </a:r>
          </a:p>
          <a:p>
            <a:pPr marL="0" lvl="1" algn="just" defTabSz="533400">
              <a:lnSpc>
                <a:spcPct val="90000"/>
              </a:lnSpc>
              <a:spcBef>
                <a:spcPct val="0"/>
              </a:spcBef>
              <a:spcAft>
                <a:spcPts val="600"/>
              </a:spcAft>
              <a:buFont typeface="Arial" panose="020B0604020202020204" pitchFamily="34" charset="0"/>
              <a:buChar char="•"/>
              <a:defRP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Je přípustné v zadávacích podmínkách pomocí obchodních názvů a značek popsat stávající vybavení/zařízení zadavatele, se kterým má být nově dodávané plnění kompatibilní. Zadavatel by měl určit, co taková kompatibilita znamená/má obsahovat a zajišťovat. Požadavek na plnou kompatibilitu např. u ICT zakázek často vede pouze k produktům značky, kterou už zadavatel používá. </a:t>
            </a:r>
          </a:p>
        </p:txBody>
      </p:sp>
      <p:sp>
        <p:nvSpPr>
          <p:cNvPr id="20" name="Title 3">
            <a:extLst>
              <a:ext uri="{FF2B5EF4-FFF2-40B4-BE49-F238E27FC236}">
                <a16:creationId xmlns:a16="http://schemas.microsoft.com/office/drawing/2014/main" id="{3B704E2E-B29E-455F-A556-7CEF83F66512}"/>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na stavební práce</a:t>
            </a:r>
            <a:endParaRPr lang="en-US" sz="2600" dirty="0"/>
          </a:p>
        </p:txBody>
      </p:sp>
    </p:spTree>
    <p:extLst>
      <p:ext uri="{BB962C8B-B14F-4D97-AF65-F5344CB8AC3E}">
        <p14:creationId xmlns:p14="http://schemas.microsoft.com/office/powerpoint/2010/main" val="63568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82564" y="1058842"/>
            <a:ext cx="7667169" cy="4839351"/>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Skupina 9">
            <a:extLst>
              <a:ext uri="{FF2B5EF4-FFF2-40B4-BE49-F238E27FC236}">
                <a16:creationId xmlns:a16="http://schemas.microsoft.com/office/drawing/2014/main" id="{A2C6D202-BC01-438B-9879-B0252A521C76}"/>
              </a:ext>
            </a:extLst>
          </p:cNvPr>
          <p:cNvGrpSpPr/>
          <p:nvPr/>
        </p:nvGrpSpPr>
        <p:grpSpPr>
          <a:xfrm>
            <a:off x="894189" y="959807"/>
            <a:ext cx="4625961"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27439" y="4257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Termíny plnění předmětu 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792480" y="1533190"/>
            <a:ext cx="7132320" cy="4335033"/>
          </a:xfrm>
          <a:prstGeom prst="rect">
            <a:avLst/>
          </a:prstGeom>
        </p:spPr>
        <p:txBody>
          <a:bodyPr wrap="square">
            <a:spAutoFit/>
          </a:bodyPr>
          <a:lstStyle/>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Není vhodné stanovit termín plnění pevným datem – má vždy potenciál ovlivnit rozhodování dodavatelů o účasti v ZŘ. Velmi problematické v okamžiku změně termínu (obvykle prodloužení). </a:t>
            </a: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Ještě problematičtější stanovení termínu plnění v kombinaci do </a:t>
            </a:r>
            <a:r>
              <a:rPr lang="cs-CZ" sz="1300" i="1" dirty="0">
                <a:latin typeface="Calibri" panose="020F0502020204030204" pitchFamily="34" charset="0"/>
                <a:cs typeface="Calibri" panose="020F0502020204030204" pitchFamily="34" charset="0"/>
              </a:rPr>
              <a:t>X dnů/týdnů/měsíců nejpozději však do </a:t>
            </a:r>
            <a:r>
              <a:rPr lang="cs-CZ" sz="1300" dirty="0">
                <a:latin typeface="Calibri" panose="020F0502020204030204" pitchFamily="34" charset="0"/>
                <a:cs typeface="Calibri" panose="020F0502020204030204" pitchFamily="34" charset="0"/>
              </a:rPr>
              <a:t>– stává se, že v době uzavření smlouvy již není stanovený počet dnů/týdnů/měsíců k dispozici, jelikož pevně stanovený termín nastane dříve.  </a:t>
            </a: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Jako vhodnější se jeví nastavit klouzavé termíny ve dnech/týdnech/měsících od podpisu smlouvy (případně od jiného, ale jasně stanoveného okamžiku – u stavebních prací např. od předání staveniště). Pak mají dodavatelé k dispozici stejnou délku doby plnění, ať by se průběh zadávacího řízení z jakéhokoliv důvodu prodloužil.</a:t>
            </a: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Termín plnění spojený s vydáním kolaudačního souhlasu. Nevhodné, protože zhotovitel nemá možnost ovlivnit délku řízení u stavebního úřadu.</a:t>
            </a: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Nevhodné klimatické podmínky jako důvod pro prodloužení termínu plnění nejsou vyšší mocí, je předvídatelné, že mohou nastat. Ve smlouvě specifikovat, co se bude považovat za nevhodné klimatické podmínky, stanovit pravidla – kdo o tom rozhodne, jak se to bude zaznamenávat a jak se bude prodlužovat termín plnění. Mít o tom průkaznou dokumentaci.</a:t>
            </a: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To platí i pro epidemii </a:t>
            </a:r>
            <a:r>
              <a:rPr lang="cs-CZ" sz="1300" dirty="0" err="1">
                <a:latin typeface="Calibri" panose="020F0502020204030204" pitchFamily="34" charset="0"/>
                <a:cs typeface="Calibri" panose="020F0502020204030204" pitchFamily="34" charset="0"/>
              </a:rPr>
              <a:t>koronaviru</a:t>
            </a:r>
            <a:r>
              <a:rPr lang="cs-CZ" sz="1300" dirty="0">
                <a:latin typeface="Calibri" panose="020F0502020204030204" pitchFamily="34" charset="0"/>
                <a:cs typeface="Calibri" panose="020F0502020204030204" pitchFamily="34" charset="0"/>
              </a:rPr>
              <a:t> SARS-CoV-19. Je předvídatelné, že se situace může zhoršit, že na straně zhotovitele dojde k omezení provozu, že stát vyhlásí mimořádná opatření. Opět stanovit jasná pravidla a postupy pro prodloužení termínu plnění a mít patřičnou dokumentaci. </a:t>
            </a: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K možnosti prodloužení termínů plnění je vhodné využívat vyhrazených změn závazků ze smlouvy dle § 100 ZZVZ, taková změna však musí být vymezena zcela jednoznačně, aby  byl od počátku zřejmý zamýšlený postup.</a:t>
            </a: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na stavební práce</a:t>
            </a:r>
            <a:endParaRPr lang="en-US" sz="2600" dirty="0"/>
          </a:p>
        </p:txBody>
      </p:sp>
    </p:spTree>
    <p:extLst>
      <p:ext uri="{BB962C8B-B14F-4D97-AF65-F5344CB8AC3E}">
        <p14:creationId xmlns:p14="http://schemas.microsoft.com/office/powerpoint/2010/main" val="226873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82564" y="941344"/>
            <a:ext cx="7667169" cy="5018038"/>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Skupina 9">
            <a:extLst>
              <a:ext uri="{FF2B5EF4-FFF2-40B4-BE49-F238E27FC236}">
                <a16:creationId xmlns:a16="http://schemas.microsoft.com/office/drawing/2014/main" id="{A2C6D202-BC01-438B-9879-B0252A521C76}"/>
              </a:ext>
            </a:extLst>
          </p:cNvPr>
          <p:cNvGrpSpPr/>
          <p:nvPr/>
        </p:nvGrpSpPr>
        <p:grpSpPr>
          <a:xfrm>
            <a:off x="894189" y="898972"/>
            <a:ext cx="4940554"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Vyhrazená změna závazku dle § 100 odst. 1, 2 a 3 ZZVZ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792480" y="1459844"/>
            <a:ext cx="7141029" cy="5181418"/>
          </a:xfrm>
          <a:prstGeom prst="rect">
            <a:avLst/>
          </a:prstGeom>
        </p:spPr>
        <p:txBody>
          <a:bodyPr wrap="square">
            <a:spAutoFit/>
          </a:bodyPr>
          <a:lstStyle/>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Pokud si zadavatel vyhradí změnu závazku dle § 100 odst. 1 ZZVZ, pak musí stanovit zcela jasné podmínky pro její aplikaci a obsah změny a nedojde ke změně celkové povahy VZ. Změna se může týkat rozsahu plnění, ceny, termínu a dalších obchodních a technických podmínek.</a:t>
            </a:r>
            <a:r>
              <a:rPr lang="cs-CZ" sz="1300" dirty="0">
                <a:highlight>
                  <a:srgbClr val="FFFF00"/>
                </a:highlight>
                <a:latin typeface="Calibri" panose="020F0502020204030204" pitchFamily="34" charset="0"/>
                <a:cs typeface="Calibri" panose="020F0502020204030204" pitchFamily="34" charset="0"/>
              </a:rPr>
              <a:t> </a:t>
            </a: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Nastavení podmínek změny závazku musí být maximálně přesné a nelze jím řešit měřený kontrakt ve smyslu budoucích více či méněprací, které jsou uvedeny v položkovém rozpočtu. </a:t>
            </a: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Je ale možná vyhrazená změna závazku na základě měření, včetně podmínek zakotvených ve smlouvě, kdy takto vyhrazená změna musí být stanovena min. v rozsahu podmínek a pravidel, za jakých bude měření probíhat, včetně identifikace konkrétních měřených položek tak, aby nebylo možné vyhrazenou změnu vykládat v libovolném rozsahu. </a:t>
            </a: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Za měřené položky lze akceptovat pouze takové, které se skutečně měří, protože jejich rozsah lze předem jen odborně odhadnout (např. odvoz zeminy), nikoliv takové, které lze předem spočítat (počet semaforů, počet oken, apod.).  </a:t>
            </a: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Zadavatel je povinen v souladu s § 16 odst. 3 ZZVZ zahrnout do předpokládané hodnoty VZ hodnotu změn závazků ze smlouvy, jejichž možnost byla vyhrazena v ZD podle ust. § 100 ZZVZ.</a:t>
            </a: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Dle § 100 odst. 3 ZZVZ si zadavatel může v případě služeb a stavebních prací vyhradit možnost použití JŘBU pro poskytnutí nového plnění vybraným dodavatelem pokud podmínky odpovídají § 66 ZZVZ, v ZD je uvedena předpokládaná doba a rozsah poskytnutí a předpokládaná hodnota nových služeb nebo stavebních prací nepřesáhne 30 % PH VZ. V tomto případě musí být v ZD uvedena předpokládaná hodnota takto vyhrazeného plnění a zahrnuta do předpokládané hodnoty VZ.</a:t>
            </a: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Dle § 100 odst. 2 ZZVZ lze vyhradit změnu dodavatele v průběhu plnění VZ, pokud jsou podmínky změny a určení nového dodavatele jasně vymezeny. U stavebních prací vyvstávají otázky záruky za již provedenou část díla předchozím zhotovitelem, stanovení ceny za dokončení díla atd. </a:t>
            </a:r>
          </a:p>
          <a:p>
            <a:pPr marL="114300" lvl="1" indent="-114300" algn="just" defTabSz="533400">
              <a:lnSpc>
                <a:spcPct val="90000"/>
              </a:lnSpc>
              <a:spcBef>
                <a:spcPct val="0"/>
              </a:spcBef>
              <a:spcAft>
                <a:spcPts val="600"/>
              </a:spcAft>
              <a:buFontTx/>
              <a:buChar char="•"/>
            </a:pPr>
            <a:endParaRPr lang="cs-CZ" sz="12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na stavební práce</a:t>
            </a:r>
            <a:endParaRPr lang="en-US" sz="2600" dirty="0"/>
          </a:p>
        </p:txBody>
      </p:sp>
    </p:spTree>
    <p:extLst>
      <p:ext uri="{BB962C8B-B14F-4D97-AF65-F5344CB8AC3E}">
        <p14:creationId xmlns:p14="http://schemas.microsoft.com/office/powerpoint/2010/main" val="183201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Skupina 10">
            <a:extLst>
              <a:ext uri="{FF2B5EF4-FFF2-40B4-BE49-F238E27FC236}">
                <a16:creationId xmlns:a16="http://schemas.microsoft.com/office/drawing/2014/main" id="{9AC994CB-5E61-4E92-9098-EE3DCC18548F}"/>
              </a:ext>
            </a:extLst>
          </p:cNvPr>
          <p:cNvGrpSpPr/>
          <p:nvPr/>
        </p:nvGrpSpPr>
        <p:grpSpPr>
          <a:xfrm>
            <a:off x="392827" y="1240304"/>
            <a:ext cx="7956928" cy="4375039"/>
            <a:chOff x="-163539" y="2736680"/>
            <a:chExt cx="6858266" cy="2148232"/>
          </a:xfrm>
        </p:grpSpPr>
        <p:sp>
          <p:nvSpPr>
            <p:cNvPr id="15" name="Obdélník 14">
              <a:extLst>
                <a:ext uri="{FF2B5EF4-FFF2-40B4-BE49-F238E27FC236}">
                  <a16:creationId xmlns:a16="http://schemas.microsoft.com/office/drawing/2014/main" id="{099264EB-0AC1-4B69-A4C9-52E72979BEBF}"/>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163539" y="2762337"/>
              <a:ext cx="685826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Zadavatel postupuje v rozporu se zásadami 3E, když vyloučí dodavatele s nejvýhodnější nabídkou z další účasti v zadávacím řízení z důvodu nesplnění zadávacích podmínek (např. nedoložení splnění technických kvalifikačních předpokladů, neoceněné položky v rozpočtu, nejasná specifikace nabízeného předm</a:t>
              </a:r>
              <a:r>
                <a:rPr lang="cs-CZ" sz="1300" dirty="0">
                  <a:solidFill>
                    <a:sysClr val="windowText" lastClr="000000">
                      <a:hueOff val="0"/>
                      <a:satOff val="0"/>
                      <a:lumOff val="0"/>
                      <a:alphaOff val="0"/>
                    </a:sysClr>
                  </a:solidFill>
                  <a:latin typeface="Calibri"/>
                </a:rPr>
                <a:t>ětu plnění apod.</a:t>
              </a:r>
              <a:r>
                <a:rPr lang="cs-CZ" sz="1300" kern="1200" dirty="0">
                  <a:solidFill>
                    <a:sysClr val="windowText" lastClr="000000">
                      <a:hueOff val="0"/>
                      <a:satOff val="0"/>
                      <a:lumOff val="0"/>
                      <a:alphaOff val="0"/>
                    </a:sysClr>
                  </a:solidFill>
                  <a:latin typeface="Calibri"/>
                  <a:ea typeface="+mn-ea"/>
                  <a:cs typeface="+mn-cs"/>
                </a:rPr>
                <a:t>), aniž by dodavatele vyzval k objasnění nebo doplnění nabídky dle § 46 odst. 1 ZZVZ, a měl postaveno najisto, že tento účastník není schopen nedostatky nabídky ani po doplnění zhojit (pokud je náprava možná).</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Výše uvedený postup však nelze použít v případě, že se jedná o údaje nebo doklady, které se vztahují ke kritériím hodnocení nabídek. Pozor - za objasnění se dle § 46 odst. 3 ZZVZ považuje oprava položkového rozpočtu, pokud není dotčena celková nabídková cena nebo jiné kritérium hodnocení nabídek.</a:t>
              </a:r>
            </a:p>
            <a:p>
              <a:pPr marL="0" lvl="1" algn="just" defTabSz="533400">
                <a:lnSpc>
                  <a:spcPct val="90000"/>
                </a:lnSpc>
                <a:spcBef>
                  <a:spcPct val="0"/>
                </a:spcBef>
                <a:spcAft>
                  <a:spcPts val="600"/>
                </a:spcAft>
              </a:pPr>
              <a:endParaRPr lang="cs-CZ" sz="13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FontTx/>
                <a:buChar char="•"/>
              </a:pPr>
              <a:r>
                <a:rPr lang="cs-CZ" sz="1300" dirty="0">
                  <a:latin typeface="Calibri" panose="020F0502020204030204" pitchFamily="34" charset="0"/>
                  <a:cs typeface="Calibri" panose="020F0502020204030204" pitchFamily="34" charset="0"/>
                </a:rPr>
                <a:t>Pokud zadavatel (resp. hodnotící komise) postupuje v průběhu ZŘ dle § 39 odst. 5 ZZVZ a ověřuje si samostatně věrohodnost údajů/dokladů v nabídkách – např. telefonicky, pak je třeba o tom mít dokumentaci, jelikož dle § 216 odst. 2 ZZVZ je zadavatel povinen pořizovat dokumentaci o zadávacím řízení takovým způsobem, aby byl schopen v případě potřeby doložit dokumentaci k aktuální fázi zadávacího řízení. Také platí, že komunikace mezi zadavatelem a dodavateli musí probíhat v souladu s § 211 zejm. odst. 1 ZZVZ, tzn., pokud zadavatel využije ústní komunikaci pro ověření tvrzených skutečností, pak je jeho povinností vždy vyhotovit záznam o takto prováděných úkonech, ve kterém bude popsán postup zadavatele vč. zjištěných závěrů, a to zejména z důvodu dodržení zásady transparentnosti zadávacího řízení dle § 6 ZZVZ.</a:t>
              </a:r>
              <a:endParaRPr lang="cs-CZ" sz="13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894267" y="999077"/>
            <a:ext cx="5037387" cy="482453"/>
            <a:chOff x="-473496" y="-95272"/>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473496" y="-9527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465124" y="-65405"/>
              <a:ext cx="4579847" cy="426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Neuplatnění výzvy dle § 46 ZZVZ – porušení pravidel 3E</a:t>
              </a:r>
            </a:p>
          </p:txBody>
        </p:sp>
      </p:grpSp>
      <p:sp>
        <p:nvSpPr>
          <p:cNvPr id="17" name="Title 3">
            <a:extLst>
              <a:ext uri="{FF2B5EF4-FFF2-40B4-BE49-F238E27FC236}">
                <a16:creationId xmlns:a16="http://schemas.microsoft.com/office/drawing/2014/main" id="{F5C358F0-0321-402E-99B5-8955BB0DE114}"/>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na stavební práce</a:t>
            </a:r>
            <a:endParaRPr lang="en-US" sz="2600" dirty="0"/>
          </a:p>
        </p:txBody>
      </p:sp>
    </p:spTree>
    <p:extLst>
      <p:ext uri="{BB962C8B-B14F-4D97-AF65-F5344CB8AC3E}">
        <p14:creationId xmlns:p14="http://schemas.microsoft.com/office/powerpoint/2010/main" val="421791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39E846C-8229-4BA0-A304-DE86A4DB63C0}"/>
              </a:ext>
            </a:extLst>
          </p:cNvPr>
          <p:cNvGrpSpPr/>
          <p:nvPr/>
        </p:nvGrpSpPr>
        <p:grpSpPr>
          <a:xfrm>
            <a:off x="359758" y="1153175"/>
            <a:ext cx="8017888" cy="2094508"/>
            <a:chOff x="-190380" y="241969"/>
            <a:chExt cx="6908200" cy="1744918"/>
          </a:xfrm>
        </p:grpSpPr>
        <p:sp>
          <p:nvSpPr>
            <p:cNvPr id="31" name="Obdélník 30">
              <a:extLst>
                <a:ext uri="{FF2B5EF4-FFF2-40B4-BE49-F238E27FC236}">
                  <a16:creationId xmlns:a16="http://schemas.microsoft.com/office/drawing/2014/main" id="{7A66377C-20D2-44E5-A1D8-E2A547A0384B}"/>
                </a:ext>
              </a:extLst>
            </p:cNvPr>
            <p:cNvSpPr/>
            <p:nvPr/>
          </p:nvSpPr>
          <p:spPr>
            <a:xfrm>
              <a:off x="0" y="241969"/>
              <a:ext cx="6608516" cy="171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8904ACF1-D5FB-4BD4-82EB-5B75C3EAD2BB}"/>
                </a:ext>
              </a:extLst>
            </p:cNvPr>
            <p:cNvSpPr txBox="1"/>
            <p:nvPr/>
          </p:nvSpPr>
          <p:spPr>
            <a:xfrm>
              <a:off x="-190380" y="273287"/>
              <a:ext cx="6908200" cy="1713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Postupem dle § 46 ZZVZ nelze umožnit materiální změnu podané nabídky – např. nahrazení původně nabídnutého výrobku, který nesplňoval všechny technické požadavky zadavatele, výrobkem, který vše již splňuje. Tím zadavatel umožní materiální změnu nabídky po uplynutí lhůty pro podání nabídek a ve vztahu k vybranému dodavateli poruší § 48 odst. 8 ZZVZ ve spojení s § 48 odst. 2 písm. a) ZZVZ, když ho nevyloučí.</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Při posuzování je nutno rozlišovat mezi formální změnou nabídky a materiální (věcnou) změnou nabídky. Viz rozhodnutí ÚOHS č.j.: ÚOHS-11849/2020/322/</a:t>
              </a:r>
              <a:r>
                <a:rPr lang="cs-CZ" sz="1300" kern="1200" dirty="0" err="1">
                  <a:solidFill>
                    <a:sysClr val="windowText" lastClr="000000">
                      <a:hueOff val="0"/>
                      <a:satOff val="0"/>
                      <a:lumOff val="0"/>
                      <a:alphaOff val="0"/>
                    </a:sysClr>
                  </a:solidFill>
                  <a:latin typeface="Calibri"/>
                  <a:ea typeface="+mn-ea"/>
                  <a:cs typeface="+mn-cs"/>
                </a:rPr>
                <a:t>Bví</a:t>
              </a:r>
              <a:r>
                <a:rPr lang="cs-CZ" sz="1300" kern="1200" dirty="0">
                  <a:solidFill>
                    <a:sysClr val="windowText" lastClr="000000">
                      <a:hueOff val="0"/>
                      <a:satOff val="0"/>
                      <a:lumOff val="0"/>
                      <a:alphaOff val="0"/>
                    </a:sysClr>
                  </a:solidFill>
                  <a:latin typeface="Calibri"/>
                  <a:ea typeface="+mn-ea"/>
                  <a:cs typeface="+mn-cs"/>
                </a:rPr>
                <a:t> ze dne 21. 4. 2020 a ÚOHS-S0029/2018/VZ-07966/2018/532/</a:t>
              </a:r>
              <a:r>
                <a:rPr lang="cs-CZ" sz="1300" kern="1200" dirty="0" err="1">
                  <a:solidFill>
                    <a:sysClr val="windowText" lastClr="000000">
                      <a:hueOff val="0"/>
                      <a:satOff val="0"/>
                      <a:lumOff val="0"/>
                      <a:alphaOff val="0"/>
                    </a:sysClr>
                  </a:solidFill>
                  <a:latin typeface="Calibri"/>
                  <a:ea typeface="+mn-ea"/>
                  <a:cs typeface="+mn-cs"/>
                </a:rPr>
                <a:t>VSt</a:t>
              </a:r>
              <a:r>
                <a:rPr lang="cs-CZ" sz="1300" kern="1200" dirty="0">
                  <a:solidFill>
                    <a:sysClr val="windowText" lastClr="000000">
                      <a:hueOff val="0"/>
                      <a:satOff val="0"/>
                      <a:lumOff val="0"/>
                      <a:alphaOff val="0"/>
                    </a:sysClr>
                  </a:solidFill>
                  <a:latin typeface="Calibri"/>
                  <a:ea typeface="+mn-ea"/>
                  <a:cs typeface="+mn-cs"/>
                </a:rPr>
                <a:t> ze dne 14. 3. 2018.</a:t>
              </a:r>
              <a:r>
                <a:rPr lang="cs-CZ" sz="1300" kern="1200" dirty="0">
                  <a:solidFill>
                    <a:sysClr val="windowText" lastClr="000000">
                      <a:hueOff val="0"/>
                      <a:satOff val="0"/>
                      <a:lumOff val="0"/>
                      <a:alphaOff val="0"/>
                    </a:sysClr>
                  </a:solidFill>
                  <a:highlight>
                    <a:srgbClr val="FFFF00"/>
                  </a:highlight>
                  <a:latin typeface="Calibri"/>
                  <a:ea typeface="+mn-ea"/>
                  <a:cs typeface="+mn-cs"/>
                </a:rPr>
                <a:t> </a:t>
              </a:r>
            </a:p>
          </p:txBody>
        </p:sp>
      </p:grpSp>
      <p:grpSp>
        <p:nvGrpSpPr>
          <p:cNvPr id="22" name="Skupina 21">
            <a:extLst>
              <a:ext uri="{FF2B5EF4-FFF2-40B4-BE49-F238E27FC236}">
                <a16:creationId xmlns:a16="http://schemas.microsoft.com/office/drawing/2014/main" id="{BD0DCA1F-0BB1-4668-B7D6-4A04DE5C081B}"/>
              </a:ext>
            </a:extLst>
          </p:cNvPr>
          <p:cNvGrpSpPr/>
          <p:nvPr/>
        </p:nvGrpSpPr>
        <p:grpSpPr>
          <a:xfrm>
            <a:off x="849576" y="917015"/>
            <a:ext cx="5066634" cy="472320"/>
            <a:chOff x="329422" y="2474"/>
            <a:chExt cx="4645154"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2942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Umožnění materiální změny nabídky – § 46 odst. 2 ZZVZ</a:t>
              </a:r>
            </a:p>
          </p:txBody>
        </p:sp>
      </p:grpSp>
      <p:grpSp>
        <p:nvGrpSpPr>
          <p:cNvPr id="23" name="Skupina 22">
            <a:extLst>
              <a:ext uri="{FF2B5EF4-FFF2-40B4-BE49-F238E27FC236}">
                <a16:creationId xmlns:a16="http://schemas.microsoft.com/office/drawing/2014/main" id="{E8281F5B-F057-4CD5-8F49-DB9BAE42DF44}"/>
              </a:ext>
            </a:extLst>
          </p:cNvPr>
          <p:cNvGrpSpPr/>
          <p:nvPr/>
        </p:nvGrpSpPr>
        <p:grpSpPr>
          <a:xfrm>
            <a:off x="359759" y="3609227"/>
            <a:ext cx="8017887" cy="2393625"/>
            <a:chOff x="-190379" y="2278129"/>
            <a:chExt cx="6908200" cy="2038826"/>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1915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90379" y="2330062"/>
              <a:ext cx="6908200" cy="19868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Zadavatel nesmí umožnit podstatnou změnu závazku ze smlouvy - § 222 odst. 1 ZZVZ a vymezení podstatné změny závazku ze smlouvy v § 222 odst. 3 ZZVZ.</a:t>
              </a:r>
            </a:p>
            <a:p>
              <a:pPr marL="114300" lvl="1" indent="-114300" algn="just" defTabSz="533400">
                <a:lnSpc>
                  <a:spcPct val="90000"/>
                </a:lnSpc>
                <a:spcBef>
                  <a:spcPct val="0"/>
                </a:spcBef>
                <a:buChar char="•"/>
              </a:pPr>
              <a:r>
                <a:rPr lang="cs-CZ" sz="1300" dirty="0">
                  <a:solidFill>
                    <a:sysClr val="windowText" lastClr="000000">
                      <a:hueOff val="0"/>
                      <a:satOff val="0"/>
                      <a:lumOff val="0"/>
                      <a:alphaOff val="0"/>
                    </a:sysClr>
                  </a:solidFill>
                  <a:latin typeface="Calibri"/>
                </a:rPr>
                <a:t>ZZVZ povolené nepodstatné změny závazku v § 222 odst. 4, 5, 6 a 7 a limitace celkového cenového nárůstu do 30 % původní hodnoty závazku pro změny dle odst. 5 a 6 - § 222 odst. 9 ZZVZ.</a:t>
              </a:r>
            </a:p>
            <a:p>
              <a:pPr marL="0" lvl="1" algn="just" defTabSz="533400">
                <a:lnSpc>
                  <a:spcPct val="90000"/>
                </a:lnSpc>
                <a:spcBef>
                  <a:spcPct val="0"/>
                </a:spcBef>
              </a:pPr>
              <a:endParaRPr lang="cs-CZ" sz="13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Nejčastěji pochybení spadají do problematiky termínů plnění (nedůvodné prodloužení), nevyžadování sjednaných bankovních záruk (pojištění) ačkoliv ve smlouvě požadovány jsou (často s navázanou smluvní pokutou), neuplatňovaní sjednaných smluvních pokut v okamžiku naplnění důvodů pro jejich uplatnění předvídaných ve smlouvě, zmírnění jakýchkoliv povinností pro zhotovitele.</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870510" y="3370890"/>
            <a:ext cx="5854150" cy="472320"/>
            <a:chOff x="310466" y="2041969"/>
            <a:chExt cx="4645920"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61505"/>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Nedovolená změna závazku ze smlouvy - § 222 ZZVZ (čl. 9.1 MPZ)</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na stavební práce</a:t>
            </a:r>
            <a:endParaRPr lang="en-US" sz="2600" dirty="0"/>
          </a:p>
        </p:txBody>
      </p:sp>
    </p:spTree>
    <p:extLst>
      <p:ext uri="{BB962C8B-B14F-4D97-AF65-F5344CB8AC3E}">
        <p14:creationId xmlns:p14="http://schemas.microsoft.com/office/powerpoint/2010/main" val="77308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Skupina 19">
            <a:extLst>
              <a:ext uri="{FF2B5EF4-FFF2-40B4-BE49-F238E27FC236}">
                <a16:creationId xmlns:a16="http://schemas.microsoft.com/office/drawing/2014/main" id="{C249496F-2F95-4F46-9950-9253B8361818}"/>
              </a:ext>
            </a:extLst>
          </p:cNvPr>
          <p:cNvGrpSpPr/>
          <p:nvPr/>
        </p:nvGrpSpPr>
        <p:grpSpPr>
          <a:xfrm>
            <a:off x="418011" y="5066406"/>
            <a:ext cx="8026598" cy="899241"/>
            <a:chOff x="-165301" y="3569056"/>
            <a:chExt cx="6917913" cy="963900"/>
          </a:xfrm>
        </p:grpSpPr>
        <p:sp>
          <p:nvSpPr>
            <p:cNvPr id="36" name="Obdélník 35">
              <a:extLst>
                <a:ext uri="{FF2B5EF4-FFF2-40B4-BE49-F238E27FC236}">
                  <a16:creationId xmlns:a16="http://schemas.microsoft.com/office/drawing/2014/main" id="{51CDD015-2188-43ED-9FE3-23D030833201}"/>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7" name="TextovéPole 36">
              <a:extLst>
                <a:ext uri="{FF2B5EF4-FFF2-40B4-BE49-F238E27FC236}">
                  <a16:creationId xmlns:a16="http://schemas.microsoft.com/office/drawing/2014/main" id="{54200755-AA14-40C5-B6AF-5E19EB22C38E}"/>
                </a:ext>
              </a:extLst>
            </p:cNvPr>
            <p:cNvSpPr txBox="1"/>
            <p:nvPr/>
          </p:nvSpPr>
          <p:spPr>
            <a:xfrm>
              <a:off x="-165301" y="3569056"/>
              <a:ext cx="6917913" cy="963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Zadavatel musí vyloučit vybraného dodavatele, který je akciovou společností nebo má právní formu obdobnou akciové společnosti a nemá vydány výlučně zaknihované akcie – viz § 48 odst. 7 a 9 ZZVZ.</a:t>
              </a:r>
            </a:p>
          </p:txBody>
        </p:sp>
      </p:grpSp>
      <p:grpSp>
        <p:nvGrpSpPr>
          <p:cNvPr id="33" name="Skupina 32">
            <a:extLst>
              <a:ext uri="{FF2B5EF4-FFF2-40B4-BE49-F238E27FC236}">
                <a16:creationId xmlns:a16="http://schemas.microsoft.com/office/drawing/2014/main" id="{E16184C6-979E-4944-8501-30C4C4B7D437}"/>
              </a:ext>
            </a:extLst>
          </p:cNvPr>
          <p:cNvGrpSpPr/>
          <p:nvPr/>
        </p:nvGrpSpPr>
        <p:grpSpPr>
          <a:xfrm>
            <a:off x="891950" y="4827735"/>
            <a:ext cx="7266025" cy="477342"/>
            <a:chOff x="330425" y="3318136"/>
            <a:chExt cx="4625961" cy="501840"/>
          </a:xfrm>
        </p:grpSpPr>
        <p:sp>
          <p:nvSpPr>
            <p:cNvPr id="34" name="Obdélník: se zakulacenými rohy 33">
              <a:extLst>
                <a:ext uri="{FF2B5EF4-FFF2-40B4-BE49-F238E27FC236}">
                  <a16:creationId xmlns:a16="http://schemas.microsoft.com/office/drawing/2014/main" id="{55C731C4-D603-4B9F-AF75-58A892C00F8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5" name="Obdélník: se zakulacenými rohy 10">
              <a:extLst>
                <a:ext uri="{FF2B5EF4-FFF2-40B4-BE49-F238E27FC236}">
                  <a16:creationId xmlns:a16="http://schemas.microsoft.com/office/drawing/2014/main" id="{8DBB3CA5-9816-4544-8CE0-8856FDE3959D}"/>
                </a:ext>
              </a:extLst>
            </p:cNvPr>
            <p:cNvSpPr txBox="1"/>
            <p:nvPr/>
          </p:nvSpPr>
          <p:spPr>
            <a:xfrm>
              <a:off x="354923" y="334263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Nevyloučení dodavatele, který nemá výlučně zaknihované akcie – § 48 odst. 9 ZZVZ</a:t>
              </a:r>
            </a:p>
          </p:txBody>
        </p:sp>
      </p:grpSp>
      <p:sp>
        <p:nvSpPr>
          <p:cNvPr id="21" name="Title 3">
            <a:extLst>
              <a:ext uri="{FF2B5EF4-FFF2-40B4-BE49-F238E27FC236}">
                <a16:creationId xmlns:a16="http://schemas.microsoft.com/office/drawing/2014/main" id="{8B6AD104-8130-456C-AB71-7D5E1C57CBA9}"/>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na stavební práce</a:t>
            </a:r>
            <a:endParaRPr lang="en-US" sz="2600" dirty="0"/>
          </a:p>
        </p:txBody>
      </p:sp>
      <p:grpSp>
        <p:nvGrpSpPr>
          <p:cNvPr id="22" name="Skupina 21">
            <a:extLst>
              <a:ext uri="{FF2B5EF4-FFF2-40B4-BE49-F238E27FC236}">
                <a16:creationId xmlns:a16="http://schemas.microsoft.com/office/drawing/2014/main" id="{244A82E4-CC98-434D-9FC4-8FCC4F840573}"/>
              </a:ext>
            </a:extLst>
          </p:cNvPr>
          <p:cNvGrpSpPr/>
          <p:nvPr/>
        </p:nvGrpSpPr>
        <p:grpSpPr>
          <a:xfrm>
            <a:off x="418011" y="1122317"/>
            <a:ext cx="8026598" cy="3654038"/>
            <a:chOff x="-165301" y="281085"/>
            <a:chExt cx="6917913" cy="3031108"/>
          </a:xfrm>
        </p:grpSpPr>
        <p:sp>
          <p:nvSpPr>
            <p:cNvPr id="23" name="Obdélník 22">
              <a:extLst>
                <a:ext uri="{FF2B5EF4-FFF2-40B4-BE49-F238E27FC236}">
                  <a16:creationId xmlns:a16="http://schemas.microsoft.com/office/drawing/2014/main" id="{5DAC2957-3B1B-4034-8C87-3374DFDB6FA3}"/>
                </a:ext>
              </a:extLst>
            </p:cNvPr>
            <p:cNvSpPr/>
            <p:nvPr/>
          </p:nvSpPr>
          <p:spPr>
            <a:xfrm>
              <a:off x="0" y="281086"/>
              <a:ext cx="6608516" cy="29452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4" name="TextovéPole 23">
              <a:extLst>
                <a:ext uri="{FF2B5EF4-FFF2-40B4-BE49-F238E27FC236}">
                  <a16:creationId xmlns:a16="http://schemas.microsoft.com/office/drawing/2014/main" id="{4EFAC0B5-5F11-4BB0-95DE-F0FBFD039286}"/>
                </a:ext>
              </a:extLst>
            </p:cNvPr>
            <p:cNvSpPr txBox="1"/>
            <p:nvPr/>
          </p:nvSpPr>
          <p:spPr>
            <a:xfrm>
              <a:off x="-165301" y="281085"/>
              <a:ext cx="6917913" cy="30311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Nelze požadovat, aby obsahem písemného závazku jiné osoby prokazující dodavateli kvalifikaci, byla společná a nerozdílná odpovědnost této osoby za plnění zakázky společně s dodavatelem. Obsah závazku je primárně definován v § 83 odst. 1 písm. d) ZZVZ. P</a:t>
              </a:r>
              <a:r>
                <a:rPr lang="cs-CZ" sz="1300" dirty="0">
                  <a:solidFill>
                    <a:sysClr val="windowText" lastClr="000000">
                      <a:hueOff val="0"/>
                      <a:satOff val="0"/>
                      <a:lumOff val="0"/>
                      <a:alphaOff val="0"/>
                    </a:sysClr>
                  </a:solidFill>
                  <a:latin typeface="Calibri"/>
                </a:rPr>
                <a:t>ožadavek na společnou a nerozdílnou odpovědnost je dle § 83 odst. 3 ZZVZ přípustný jen ve vztahu k </a:t>
              </a:r>
              <a:r>
                <a:rPr lang="cs-CZ" sz="1300" kern="1200" dirty="0">
                  <a:solidFill>
                    <a:sysClr val="windowText" lastClr="000000">
                      <a:hueOff val="0"/>
                      <a:satOff val="0"/>
                      <a:lumOff val="0"/>
                      <a:alphaOff val="0"/>
                    </a:sysClr>
                  </a:solidFill>
                  <a:latin typeface="Calibri"/>
                  <a:ea typeface="+mn-ea"/>
                  <a:cs typeface="+mn-cs"/>
                </a:rPr>
                <a:t>ekonomické kvalifikaci dle § 78 ZZVZ.</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Uvedený požadavek je </a:t>
              </a:r>
              <a:r>
                <a:rPr lang="cs-CZ" sz="1300" dirty="0">
                  <a:solidFill>
                    <a:sysClr val="windowText" lastClr="000000">
                      <a:hueOff val="0"/>
                      <a:satOff val="0"/>
                      <a:lumOff val="0"/>
                      <a:alphaOff val="0"/>
                    </a:sysClr>
                  </a:solidFill>
                  <a:latin typeface="Calibri"/>
                </a:rPr>
                <a:t>nepřípustným zpřísněním ZZVZ, když</a:t>
              </a:r>
              <a:r>
                <a:rPr lang="cs-CZ" sz="1300" kern="1200" dirty="0">
                  <a:solidFill>
                    <a:sysClr val="windowText" lastClr="000000">
                      <a:hueOff val="0"/>
                      <a:satOff val="0"/>
                      <a:lumOff val="0"/>
                      <a:alphaOff val="0"/>
                    </a:sysClr>
                  </a:solidFill>
                  <a:latin typeface="Calibri"/>
                  <a:ea typeface="+mn-ea"/>
                  <a:cs typeface="+mn-cs"/>
                </a:rPr>
                <a:t> § 83 odst. 2 ZZVZ věta první obsahuje vyvratitelnou právní domněnku, že závazek jiné osoby, jejímž prostřednictvím dodavatel prokazuje kvalifikaci, je splněn tím, že se jiná osoba společně s dodavatelem písemně zaváže ke společné a nerozdílné odpovědnosti za plnění veřejné zakázky.</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Jedná se fakticky o možnost (alternativu) prokázat splnění kvalifikace jinou osobou, resp. prokázat její podíl na plnění veřejné zakázky v rozsahu prokazované kvalifikace závazkem solidární odpovědnosti za realizaci zakázky. Volba způsobu prokázání kvalifikace jinou osobou je na vůli dodavatele a této jiné osoby.</a:t>
              </a:r>
            </a:p>
            <a:p>
              <a:pPr marL="114300" lvl="1" indent="-114300" algn="just" defTabSz="533400">
                <a:lnSpc>
                  <a:spcPct val="90000"/>
                </a:lnSpc>
                <a:spcBef>
                  <a:spcPct val="0"/>
                </a:spcBef>
                <a:spcAft>
                  <a:spcPts val="600"/>
                </a:spcAft>
                <a:buChar char="•"/>
              </a:pPr>
              <a:r>
                <a:rPr lang="cs-CZ" sz="1300" dirty="0">
                  <a:solidFill>
                    <a:sysClr val="windowText" lastClr="000000">
                      <a:hueOff val="0"/>
                      <a:satOff val="0"/>
                      <a:lumOff val="0"/>
                      <a:alphaOff val="0"/>
                    </a:sysClr>
                  </a:solidFill>
                  <a:latin typeface="Calibri"/>
                </a:rPr>
                <a:t>§ 83 odst. 2 ZZVZ dále stanoví, že prokazuje-li dodavatel prostřednictvím jiné osoby kvalifikaci a předkládá doklady podle § 79 odst. 2 písm. a), b) nebo d) vztahující se k takové osobě, musí dokument podle odstavce 1 písm. d) obsahovat závazek, že jiná osoba bude vykonávat stavební práce či služby, ke kterým se prokazované kritérium kvalifikace vztahuje.</a:t>
              </a:r>
              <a:endParaRPr lang="cs-CZ" sz="13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5" name="Skupina 24">
            <a:extLst>
              <a:ext uri="{FF2B5EF4-FFF2-40B4-BE49-F238E27FC236}">
                <a16:creationId xmlns:a16="http://schemas.microsoft.com/office/drawing/2014/main" id="{21E6CE0C-89F5-400E-9960-6B941A3E579A}"/>
              </a:ext>
            </a:extLst>
          </p:cNvPr>
          <p:cNvGrpSpPr/>
          <p:nvPr/>
        </p:nvGrpSpPr>
        <p:grpSpPr>
          <a:xfrm>
            <a:off x="894267" y="867855"/>
            <a:ext cx="4924402" cy="501840"/>
            <a:chOff x="348615" y="26623"/>
            <a:chExt cx="4625961" cy="501840"/>
          </a:xfrm>
        </p:grpSpPr>
        <p:sp>
          <p:nvSpPr>
            <p:cNvPr id="26" name="Obdélník: se zakulacenými rohy 25">
              <a:extLst>
                <a:ext uri="{FF2B5EF4-FFF2-40B4-BE49-F238E27FC236}">
                  <a16:creationId xmlns:a16="http://schemas.microsoft.com/office/drawing/2014/main" id="{4FB783A4-3E37-48E6-8EC5-98BC56C79F72}"/>
                </a:ext>
              </a:extLst>
            </p:cNvPr>
            <p:cNvSpPr/>
            <p:nvPr/>
          </p:nvSpPr>
          <p:spPr>
            <a:xfrm>
              <a:off x="348615" y="26623"/>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7" name="Obdélník: se zakulacenými rohy 6">
              <a:extLst>
                <a:ext uri="{FF2B5EF4-FFF2-40B4-BE49-F238E27FC236}">
                  <a16:creationId xmlns:a16="http://schemas.microsoft.com/office/drawing/2014/main" id="{A11EEEF8-BCB6-4D60-9133-6C914B8BD7FC}"/>
                </a:ext>
              </a:extLst>
            </p:cNvPr>
            <p:cNvSpPr txBox="1"/>
            <p:nvPr/>
          </p:nvSpPr>
          <p:spPr>
            <a:xfrm>
              <a:off x="348615" y="51121"/>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Společná a nerozdílná odpovědnost - § 83 odst. 2 ZZVZ</a:t>
              </a:r>
            </a:p>
          </p:txBody>
        </p:sp>
      </p:grpSp>
    </p:spTree>
    <p:extLst>
      <p:ext uri="{BB962C8B-B14F-4D97-AF65-F5344CB8AC3E}">
        <p14:creationId xmlns:p14="http://schemas.microsoft.com/office/powerpoint/2010/main" val="261549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E29F3B14-CFC6-4188-B8A8-4C8A3CEA30A8}"/>
              </a:ext>
            </a:extLst>
          </p:cNvPr>
          <p:cNvGrpSpPr/>
          <p:nvPr/>
        </p:nvGrpSpPr>
        <p:grpSpPr>
          <a:xfrm>
            <a:off x="400595" y="1170285"/>
            <a:ext cx="8044014" cy="1899485"/>
            <a:chOff x="-184457" y="289561"/>
            <a:chExt cx="6933328"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89561"/>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Zadavatel je dle § 214 odst. 1 ZZVZ povinen odeslat k uveřejnění ve Věstníku veřejných zakázek (VVZ) adresu profilu zadavatele, a to postupem dle § 212 ZZVZ. </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Informace na profilu zadavatele se považují za uveřejněné nejdříve od okamžiku uveřejnění internetové adresy profilu zadavatele ve VVZ.</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Nejprve musí být internetová adresa profilu zadavatele uveřejněna ve VVZ a teprve poté může zadavatel uveřejnit informace ke svým veřejným zakázkám na tomto profilu. V opačném případě nedochází k uveřejnění informací </a:t>
              </a:r>
              <a:r>
                <a:rPr lang="cs-CZ" sz="1300" i="1" kern="1200" dirty="0">
                  <a:solidFill>
                    <a:sysClr val="windowText" lastClr="000000">
                      <a:hueOff val="0"/>
                      <a:satOff val="0"/>
                      <a:lumOff val="0"/>
                      <a:alphaOff val="0"/>
                    </a:sysClr>
                  </a:solidFill>
                  <a:latin typeface="Calibri"/>
                  <a:ea typeface="+mn-ea"/>
                  <a:cs typeface="+mn-cs"/>
                </a:rPr>
                <a:t>de iure</a:t>
              </a:r>
              <a:r>
                <a:rPr lang="cs-CZ" sz="1300" kern="1200" dirty="0">
                  <a:solidFill>
                    <a:sysClr val="windowText" lastClr="000000">
                      <a:hueOff val="0"/>
                      <a:satOff val="0"/>
                      <a:lumOff val="0"/>
                      <a:alphaOff val="0"/>
                    </a:sysClr>
                  </a:solidFill>
                  <a:latin typeface="Calibri"/>
                  <a:ea typeface="+mn-ea"/>
                  <a:cs typeface="+mn-cs"/>
                </a:rPr>
                <a:t>.</a:t>
              </a:r>
              <a:endParaRPr lang="cs-CZ" sz="1400" b="1"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94269" y="928426"/>
            <a:ext cx="5358485"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Neuveřejnění profilu zadavatele ve VVZ – § 214 odst. 1 ZZVZ</a:t>
              </a: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na stavební práce</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614600" y="3385531"/>
            <a:ext cx="7710793" cy="2727886"/>
            <a:chOff x="0" y="3569056"/>
            <a:chExt cx="6631802" cy="987477"/>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23286" y="3573259"/>
              <a:ext cx="6608516"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924315" y="3175668"/>
            <a:ext cx="1355530" cy="419726"/>
            <a:chOff x="330425" y="3318136"/>
            <a:chExt cx="46259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54923" y="334263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Střet zájmů</a:t>
              </a:r>
            </a:p>
          </p:txBody>
        </p:sp>
      </p:grpSp>
      <p:sp>
        <p:nvSpPr>
          <p:cNvPr id="19" name="TextovéPole 18">
            <a:extLst>
              <a:ext uri="{FF2B5EF4-FFF2-40B4-BE49-F238E27FC236}">
                <a16:creationId xmlns:a16="http://schemas.microsoft.com/office/drawing/2014/main" id="{94328BF9-CF59-439E-8502-BF9FBB703BAE}"/>
              </a:ext>
            </a:extLst>
          </p:cNvPr>
          <p:cNvSpPr txBox="1"/>
          <p:nvPr/>
        </p:nvSpPr>
        <p:spPr>
          <a:xfrm>
            <a:off x="812899" y="3644981"/>
            <a:ext cx="7219405" cy="2329869"/>
          </a:xfrm>
          <a:prstGeom prst="rect">
            <a:avLst/>
          </a:prstGeom>
          <a:noFill/>
        </p:spPr>
        <p:txBody>
          <a:bodyPr wrap="square">
            <a:sp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Dle § 44 ZZVZ zadavatel postupuje tak, aby nedocházelo ke střetu zájmů. Za ten se považuje situace, kdy zájmy osob, které se podílejí na průběhu ZŘ, nebo mají nebo by mohly mít vliv na výsledek ZŘ, ohrožují jejich nestrannost nebo nezávislost v souvislosti se ZŘ. </a:t>
            </a:r>
            <a:r>
              <a:rPr lang="cs-CZ" sz="1300" dirty="0">
                <a:solidFill>
                  <a:sysClr val="windowText" lastClr="000000">
                    <a:hueOff val="0"/>
                    <a:satOff val="0"/>
                    <a:lumOff val="0"/>
                    <a:alphaOff val="0"/>
                  </a:sysClr>
                </a:solidFill>
                <a:latin typeface="Calibri"/>
              </a:rPr>
              <a:t>Takovým zájmem se rozumí zájem získat osobní výhodu nebo snížit majetkový nebo jiný prospěch zadavatele. </a:t>
            </a:r>
          </a:p>
          <a:p>
            <a:pPr marL="114300" lvl="1" indent="-114300" algn="just" defTabSz="533400">
              <a:lnSpc>
                <a:spcPct val="90000"/>
              </a:lnSpc>
              <a:spcBef>
                <a:spcPct val="0"/>
              </a:spcBef>
              <a:spcAft>
                <a:spcPts val="600"/>
              </a:spcAft>
              <a:buChar char="•"/>
            </a:pPr>
            <a:r>
              <a:rPr lang="cs-CZ" sz="1300" dirty="0">
                <a:solidFill>
                  <a:sysClr val="windowText" lastClr="000000">
                    <a:hueOff val="0"/>
                    <a:satOff val="0"/>
                    <a:lumOff val="0"/>
                    <a:alphaOff val="0"/>
                  </a:sysClr>
                </a:solidFill>
                <a:latin typeface="Calibri"/>
              </a:rPr>
              <a:t>Střet zájmů ve vztahu k VZ řeší také z</a:t>
            </a:r>
            <a:r>
              <a:rPr lang="cs-CZ" sz="1300" kern="1200" dirty="0">
                <a:solidFill>
                  <a:sysClr val="windowText" lastClr="000000">
                    <a:hueOff val="0"/>
                    <a:satOff val="0"/>
                    <a:lumOff val="0"/>
                    <a:alphaOff val="0"/>
                  </a:sysClr>
                </a:solidFill>
                <a:latin typeface="Calibri"/>
                <a:ea typeface="+mn-ea"/>
                <a:cs typeface="+mn-cs"/>
              </a:rPr>
              <a:t>ákon č. 159/2006 Sb. o střetu zájmů, kde je v § 4b uvedeno: </a:t>
            </a:r>
            <a:r>
              <a:rPr lang="cs-CZ" sz="1300" i="1" kern="1200" dirty="0">
                <a:solidFill>
                  <a:sysClr val="windowText" lastClr="000000">
                    <a:hueOff val="0"/>
                    <a:satOff val="0"/>
                    <a:lumOff val="0"/>
                    <a:alphaOff val="0"/>
                  </a:sysClr>
                </a:solidFill>
                <a:latin typeface="Calibri"/>
                <a:ea typeface="+mn-ea"/>
                <a:cs typeface="+mn-cs"/>
              </a:rPr>
              <a:t>„Obchodní společnost, ve které veřejný funkcionář uvedený v § 2 odst. 1 písm. c) (člen vlády nebo vedoucí jiného ústředního správního úřadu, v jehož čele není člen vlády) nebo jím ovládaná osoba vlastní podíl představující alespoň 25 % účasti společníka v obchodní společnosti, se nesmí účastnit zadávacích řízení podle zákona upravujícího zadávání veřejných zakázek jako účastník nebo poddodavatel, prostřednictvím kterého dodavatel prokazuje kvalifikaci. Zadavatel je povinen takovou obchodní společnost vyloučit ze zadávacího řízení. Zadavatel nesmí obchodní společnosti uvedené ve větě první zadat veřejnou zakázku malého rozsahu, takové jednání je neplatné.“</a:t>
            </a:r>
            <a:endParaRPr lang="cs-CZ" sz="1300" kern="1200" dirty="0">
              <a:solidFill>
                <a:sysClr val="windowText" lastClr="000000">
                  <a:hueOff val="0"/>
                  <a:satOff val="0"/>
                  <a:lumOff val="0"/>
                  <a:alphaOff val="0"/>
                </a:sysClr>
              </a:solidFill>
              <a:latin typeface="Calibri"/>
              <a:ea typeface="+mn-ea"/>
              <a:cs typeface="+mn-cs"/>
            </a:endParaRPr>
          </a:p>
        </p:txBody>
      </p:sp>
    </p:spTree>
    <p:extLst>
      <p:ext uri="{BB962C8B-B14F-4D97-AF65-F5344CB8AC3E}">
        <p14:creationId xmlns:p14="http://schemas.microsoft.com/office/powerpoint/2010/main" val="425244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na stavební práce</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383177" y="1138960"/>
            <a:ext cx="8061432" cy="4558897"/>
            <a:chOff x="-194591" y="3569056"/>
            <a:chExt cx="6935081" cy="991005"/>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194591" y="3576787"/>
              <a:ext cx="6935081"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Společné stanovisko ÚOHS a MMR ČR k problematice nárůstu cen stavebních materiálů ve veřejných zakázkách z 2. 9. 2021 - </a:t>
              </a:r>
              <a:r>
                <a:rPr lang="cs-CZ" sz="1300" kern="1200" dirty="0">
                  <a:solidFill>
                    <a:sysClr val="windowText" lastClr="000000">
                      <a:hueOff val="0"/>
                      <a:satOff val="0"/>
                      <a:lumOff val="0"/>
                      <a:alphaOff val="0"/>
                    </a:sysClr>
                  </a:solidFill>
                  <a:latin typeface="Calibri"/>
                  <a:ea typeface="+mn-ea"/>
                  <a:cs typeface="+mn-cs"/>
                  <a:hlinkClick r:id="rId5"/>
                </a:rPr>
                <a:t>https://www.uohs.cz/cs/informacni-centrum/tiskove-zpravy/verejne-zakazky/3110-spolecne-stanovisko-uohs-a-mmr-k-problematice-narustu-cen-stavebnich-materialu-ve-verejnych-zakazkach.html</a:t>
              </a:r>
              <a:r>
                <a:rPr lang="cs-CZ" sz="1300" kern="1200" dirty="0">
                  <a:solidFill>
                    <a:sysClr val="windowText" lastClr="000000">
                      <a:hueOff val="0"/>
                      <a:satOff val="0"/>
                      <a:lumOff val="0"/>
                      <a:alphaOff val="0"/>
                    </a:sysClr>
                  </a:solidFill>
                  <a:latin typeface="Calibri"/>
                  <a:ea typeface="+mn-ea"/>
                  <a:cs typeface="+mn-cs"/>
                </a:rPr>
                <a:t> </a:t>
              </a:r>
            </a:p>
            <a:p>
              <a:pPr marL="114300" lvl="1" indent="-114300" algn="just" defTabSz="533400">
                <a:lnSpc>
                  <a:spcPct val="90000"/>
                </a:lnSpc>
                <a:spcBef>
                  <a:spcPct val="0"/>
                </a:spcBef>
                <a:spcAft>
                  <a:spcPts val="600"/>
                </a:spcAft>
                <a:buChar char="•"/>
              </a:pPr>
              <a:r>
                <a:rPr lang="cs-CZ" sz="1300" dirty="0">
                  <a:solidFill>
                    <a:sysClr val="windowText" lastClr="000000">
                      <a:hueOff val="0"/>
                      <a:satOff val="0"/>
                      <a:lumOff val="0"/>
                      <a:alphaOff val="0"/>
                    </a:sysClr>
                  </a:solidFill>
                  <a:latin typeface="Calibri"/>
                </a:rPr>
                <a:t>Pokud </a:t>
              </a:r>
              <a:r>
                <a:rPr lang="cs-CZ" sz="1300" b="0" i="0" dirty="0">
                  <a:solidFill>
                    <a:schemeClr val="tx1"/>
                  </a:solidFill>
                  <a:effectLst/>
                  <a:latin typeface="Calibri" panose="020F0502020204030204" pitchFamily="34" charset="0"/>
                  <a:cs typeface="Calibri" panose="020F0502020204030204" pitchFamily="34" charset="0"/>
                </a:rPr>
                <a:t>je smlouva uzavřena může zadavatel provádět jen nepodstatné změny dle § 222 ZZVZ. Eventuálně může uplatnit vyhrazené změny závazku dle § 100 ZZVZ, pokud si to vyhradil v ZD před zadáním veřejné zakázky. Pokud v plnění nelze pokračovat, aniž by byla porušena pravidla v § 222 ZZVZ, může zadavatel smlouvu vypovědět nebo od ní odstoupit podle § 223 odst. 1 ZZVZ.</a:t>
              </a:r>
            </a:p>
            <a:p>
              <a:pPr marL="114300" lvl="1" indent="-114300" algn="just" defTabSz="533400">
                <a:lnSpc>
                  <a:spcPct val="90000"/>
                </a:lnSpc>
                <a:spcBef>
                  <a:spcPct val="0"/>
                </a:spcBef>
                <a:spcAft>
                  <a:spcPts val="600"/>
                </a:spcAft>
                <a:buChar char="•"/>
              </a:pPr>
              <a:r>
                <a:rPr lang="cs-CZ" sz="1300" dirty="0">
                  <a:solidFill>
                    <a:schemeClr val="tx1"/>
                  </a:solidFill>
                  <a:latin typeface="Calibri" panose="020F0502020204030204" pitchFamily="34" charset="0"/>
                  <a:cs typeface="Calibri" panose="020F0502020204030204" pitchFamily="34" charset="0"/>
                </a:rPr>
                <a:t>U </a:t>
              </a:r>
              <a:r>
                <a:rPr lang="cs-CZ" sz="1300" b="0" i="0" dirty="0">
                  <a:solidFill>
                    <a:schemeClr val="tx1"/>
                  </a:solidFill>
                  <a:effectLst/>
                  <a:latin typeface="Calibri" panose="020F0502020204030204" pitchFamily="34" charset="0"/>
                  <a:cs typeface="Calibri" panose="020F0502020204030204" pitchFamily="34" charset="0"/>
                </a:rPr>
                <a:t>probíhajících ZŘ, kde dosud neuběhla lhůta pro podání nabídek, může zadavatel změnit ZD dle § 99 ZZVZ tak, aby riziko změny cen zohledňovala. Současně bude nezbytné prodloužit lhůtu pro podání nabídek tak, aby od odeslání změny činila nejméně celou svou původní délku. </a:t>
              </a:r>
            </a:p>
            <a:p>
              <a:pPr marL="114300" lvl="1" indent="-114300" algn="just" defTabSz="533400">
                <a:lnSpc>
                  <a:spcPct val="90000"/>
                </a:lnSpc>
                <a:spcBef>
                  <a:spcPct val="0"/>
                </a:spcBef>
                <a:spcAft>
                  <a:spcPts val="600"/>
                </a:spcAft>
                <a:buChar char="•"/>
              </a:pPr>
              <a:r>
                <a:rPr lang="cs-CZ" sz="1300" b="0" i="0" dirty="0">
                  <a:solidFill>
                    <a:schemeClr val="tx1"/>
                  </a:solidFill>
                  <a:effectLst/>
                  <a:latin typeface="Calibri" panose="020F0502020204030204" pitchFamily="34" charset="0"/>
                  <a:cs typeface="Calibri" panose="020F0502020204030204" pitchFamily="34" charset="0"/>
                </a:rPr>
                <a:t>Pokud již lhůta pro podání nabídek uběhla, není možné měnit zadávací podmínky a přichází tak v úvahu zrušení zadávacího řízení podle § 127 odst. 2 písm. d) ZZVZ. Bude však nutné prokázat naplnění všech podmínek uvedených v dotčeném ustanovení.</a:t>
              </a:r>
            </a:p>
            <a:p>
              <a:pPr marL="114300" lvl="1" indent="-114300" algn="just" defTabSz="533400">
                <a:lnSpc>
                  <a:spcPct val="90000"/>
                </a:lnSpc>
                <a:spcBef>
                  <a:spcPct val="0"/>
                </a:spcBef>
                <a:spcAft>
                  <a:spcPts val="600"/>
                </a:spcAft>
                <a:buChar char="•"/>
              </a:pPr>
              <a:r>
                <a:rPr lang="cs-CZ" sz="1300" b="0" i="0" dirty="0">
                  <a:solidFill>
                    <a:schemeClr val="tx1"/>
                  </a:solidFill>
                  <a:effectLst/>
                  <a:latin typeface="Calibri" panose="020F0502020204030204" pitchFamily="34" charset="0"/>
                  <a:cs typeface="Calibri" panose="020F0502020204030204" pitchFamily="34" charset="0"/>
                </a:rPr>
                <a:t>U veřejných zakázek v přípravě by se měl zadavatel v zadávacích podmínkách snažit stanovit výhrady podle § 100 odst. 1 ZZVZ, které by mu v průběhu realizace veřejné zakázky umožňovaly pružně reagovat na změny na trhu stavebních materiálů. V úvahu připadají zejména inflační doložky nebo doložky umožňující změnu cen materiálů na základě objektivně zjistitelných informací. Zadavatel by si současně měl uvědomit, že hodnota vyhrazených změn se zahrnuje do předpokládané hodnoty veřejné zakázky.</a:t>
              </a: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891951" y="906383"/>
            <a:ext cx="6388416" cy="450157"/>
            <a:chOff x="330425" y="3318136"/>
            <a:chExt cx="46259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54923" y="334263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Aktuální situace na trhu se stavebním materiálem – růst cen, dostupnost</a:t>
              </a:r>
            </a:p>
          </p:txBody>
        </p:sp>
      </p:grpSp>
    </p:spTree>
    <p:extLst>
      <p:ext uri="{BB962C8B-B14F-4D97-AF65-F5344CB8AC3E}">
        <p14:creationId xmlns:p14="http://schemas.microsoft.com/office/powerpoint/2010/main" val="424909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7" y="428841"/>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7C83A776-88F3-4321-8B86-E04451E932AE}"/>
              </a:ext>
            </a:extLst>
          </p:cNvPr>
          <p:cNvGrpSpPr/>
          <p:nvPr/>
        </p:nvGrpSpPr>
        <p:grpSpPr>
          <a:xfrm>
            <a:off x="1344967" y="1312495"/>
            <a:ext cx="6454066" cy="804472"/>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just" defTabSz="533400">
                <a:lnSpc>
                  <a:spcPct val="90000"/>
                </a:lnSpc>
                <a:spcBef>
                  <a:spcPct val="0"/>
                </a:spcBef>
                <a:spcAft>
                  <a:spcPct val="15000"/>
                </a:spcAft>
                <a:buChar char="•"/>
              </a:pPr>
              <a:r>
                <a:rPr lang="cs-CZ" sz="1300" kern="1200" dirty="0">
                  <a:solidFill>
                    <a:sysClr val="windowText" lastClr="000000">
                      <a:hueOff val="0"/>
                      <a:satOff val="0"/>
                      <a:lumOff val="0"/>
                      <a:alphaOff val="0"/>
                    </a:sysClr>
                  </a:solidFill>
                  <a:latin typeface="Calibri"/>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1694672" y="1059221"/>
            <a:ext cx="4523138" cy="496817"/>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95818" y="386205"/>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1344967" y="2634985"/>
            <a:ext cx="6454066" cy="1010359"/>
            <a:chOff x="0" y="1658146"/>
            <a:chExt cx="6454066" cy="830649"/>
          </a:xfrm>
        </p:grpSpPr>
        <p:sp>
          <p:nvSpPr>
            <p:cNvPr id="21" name="Obdélník 20">
              <a:extLst>
                <a:ext uri="{FF2B5EF4-FFF2-40B4-BE49-F238E27FC236}">
                  <a16:creationId xmlns:a16="http://schemas.microsoft.com/office/drawing/2014/main" id="{AE57DB5F-71DD-4B18-AFA2-4B5A922F640C}"/>
                </a:ext>
              </a:extLst>
            </p:cNvPr>
            <p:cNvSpPr/>
            <p:nvPr/>
          </p:nvSpPr>
          <p:spPr>
            <a:xfrm>
              <a:off x="0" y="165814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732795"/>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Metodický pokyn pro oblast zadávání zakázek pro programové období 2014–2020 (dále jen „MPZ“), aktuální vydání 1.14, platnost od 1. 3. 2021</a:t>
              </a: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1717756" y="2412969"/>
            <a:ext cx="4517846" cy="472320"/>
            <a:chOff x="354996" y="1421986"/>
            <a:chExt cx="4517846" cy="472320"/>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42198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378053" y="144504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Metodické předpisy REACT upravující zadávání VZ</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1344967" y="4162477"/>
            <a:ext cx="6454066" cy="1736746"/>
            <a:chOff x="0" y="2736706"/>
            <a:chExt cx="6454066" cy="1209600"/>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63017"/>
              <a:ext cx="5952816" cy="11486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57150" lvl="1" indent="-57150" algn="just" defTabSz="488950">
                <a:lnSpc>
                  <a:spcPct val="90000"/>
                </a:lnSpc>
                <a:spcBef>
                  <a:spcPct val="0"/>
                </a:spcBef>
                <a:buChar char="•"/>
              </a:pPr>
              <a:r>
                <a:rPr lang="cs-CZ" sz="1100" kern="1200" dirty="0">
                  <a:solidFill>
                    <a:sysClr val="windowText" lastClr="000000">
                      <a:hueOff val="0"/>
                      <a:satOff val="0"/>
                      <a:lumOff val="0"/>
                      <a:alphaOff val="0"/>
                    </a:sysClr>
                  </a:solidFill>
                  <a:latin typeface="Calibri"/>
                  <a:ea typeface="+mn-ea"/>
                  <a:cs typeface="+mn-cs"/>
                </a:rPr>
                <a:t> </a:t>
              </a:r>
              <a:r>
                <a:rPr lang="cs-CZ" sz="1300" kern="1200" dirty="0">
                  <a:solidFill>
                    <a:sysClr val="windowText" lastClr="000000">
                      <a:hueOff val="0"/>
                      <a:satOff val="0"/>
                      <a:lumOff val="0"/>
                      <a:alphaOff val="0"/>
                    </a:sysClr>
                  </a:solidFill>
                  <a:latin typeface="Calibri"/>
                  <a:ea typeface="+mn-ea"/>
                  <a:cs typeface="+mn-cs"/>
                </a:rPr>
                <a:t>Obecná pravidla pro žadatele a příjemce (dále jen „OPŽP“) – kap. 5</a:t>
              </a:r>
            </a:p>
            <a:p>
              <a:pPr marL="0" lvl="1" algn="just" defTabSz="488950">
                <a:lnSpc>
                  <a:spcPct val="90000"/>
                </a:lnSpc>
                <a:spcBef>
                  <a:spcPct val="0"/>
                </a:spcBef>
              </a:pPr>
              <a:r>
                <a:rPr lang="cs-CZ" sz="1300" kern="1200" dirty="0">
                  <a:solidFill>
                    <a:sysClr val="windowText" lastClr="000000">
                      <a:hueOff val="0"/>
                      <a:satOff val="0"/>
                      <a:lumOff val="0"/>
                      <a:alphaOff val="0"/>
                    </a:sysClr>
                  </a:solidFill>
                  <a:latin typeface="Calibri"/>
                  <a:ea typeface="+mn-ea"/>
                  <a:cs typeface="+mn-cs"/>
                </a:rPr>
                <a:t>   Investiční plánování a zadávání zakázek (obsahuje zejména pravidla pro</a:t>
              </a:r>
            </a:p>
            <a:p>
              <a:pPr marL="0" lvl="1" algn="just" defTabSz="488950">
                <a:lnSpc>
                  <a:spcPct val="90000"/>
                </a:lnSpc>
                <a:spcBef>
                  <a:spcPct val="0"/>
                </a:spcBef>
                <a:spcAft>
                  <a:spcPts val="600"/>
                </a:spcAft>
              </a:pPr>
              <a:r>
                <a:rPr lang="cs-CZ" sz="1300" dirty="0">
                  <a:solidFill>
                    <a:sysClr val="windowText" lastClr="000000">
                      <a:hueOff val="0"/>
                      <a:satOff val="0"/>
                      <a:lumOff val="0"/>
                      <a:alphaOff val="0"/>
                    </a:sysClr>
                  </a:solidFill>
                  <a:latin typeface="Calibri"/>
                </a:rPr>
                <a:t> </a:t>
              </a:r>
              <a:r>
                <a:rPr lang="cs-CZ" sz="1300" kern="1200" dirty="0">
                  <a:solidFill>
                    <a:sysClr val="windowText" lastClr="000000">
                      <a:hueOff val="0"/>
                      <a:satOff val="0"/>
                      <a:lumOff val="0"/>
                      <a:alphaOff val="0"/>
                    </a:sysClr>
                  </a:solidFill>
                  <a:latin typeface="Calibri"/>
                  <a:ea typeface="+mn-ea"/>
                  <a:cs typeface="+mn-cs"/>
                </a:rPr>
                <a:t>  překládání dokumentace ke kontrole)</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Příloha č. 5 OPŽP – Finanční opravy za nedodržení postupu stanoveného v ZVZ a v MPZ, </a:t>
              </a:r>
              <a:r>
                <a:rPr lang="pl-PL" sz="1300" kern="1200" dirty="0">
                  <a:solidFill>
                    <a:sysClr val="windowText" lastClr="000000">
                      <a:hueOff val="0"/>
                      <a:satOff val="0"/>
                      <a:lumOff val="0"/>
                      <a:alphaOff val="0"/>
                    </a:sysClr>
                  </a:solidFill>
                  <a:latin typeface="Calibri"/>
                  <a:ea typeface="+mn-ea"/>
                  <a:cs typeface="+mn-cs"/>
                </a:rPr>
                <a:t>aktuální vydání 1.14, platnost od 1. 3. 2021</a:t>
              </a:r>
              <a:endParaRPr lang="cs-CZ" sz="13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ct val="15000"/>
                </a:spcAft>
                <a:buChar char="•"/>
              </a:pPr>
              <a:r>
                <a:rPr lang="cs-CZ" sz="1300" kern="1200" dirty="0">
                  <a:solidFill>
                    <a:sysClr val="windowText" lastClr="000000">
                      <a:hueOff val="0"/>
                      <a:satOff val="0"/>
                      <a:lumOff val="0"/>
                      <a:alphaOff val="0"/>
                    </a:sysClr>
                  </a:solidFill>
                  <a:latin typeface="Calibri"/>
                  <a:ea typeface="+mn-ea"/>
                  <a:cs typeface="+mn-cs"/>
                </a:rPr>
                <a:t>Příloha č. 3 OPŽP – výše uvedený MPZ</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1699963" y="3954305"/>
            <a:ext cx="4517846" cy="472320"/>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Pravidla REACT pro žadatele a příjemce</a:t>
              </a:r>
            </a:p>
          </p:txBody>
        </p:sp>
      </p:grpSp>
    </p:spTree>
    <p:extLst>
      <p:ext uri="{BB962C8B-B14F-4D97-AF65-F5344CB8AC3E}">
        <p14:creationId xmlns:p14="http://schemas.microsoft.com/office/powerpoint/2010/main" val="229409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2333901"/>
            <a:ext cx="9143999" cy="890466"/>
          </a:xfrm>
          <a:prstGeom prst="rect">
            <a:avLst/>
          </a:prstGeom>
        </p:spPr>
        <p:txBody>
          <a:bodyPr>
            <a:noAutofit/>
          </a:bodyPr>
          <a:lstStyle/>
          <a:p>
            <a:pPr algn="ctr"/>
            <a:r>
              <a:rPr lang="cs-CZ" sz="5000" dirty="0">
                <a:solidFill>
                  <a:schemeClr val="bg1"/>
                </a:solidFill>
                <a:latin typeface="Calibri" panose="020F0502020204030204" pitchFamily="34" charset="0"/>
                <a:cs typeface="Calibri" panose="020F0502020204030204" pitchFamily="34" charset="0"/>
              </a:rPr>
              <a:t>Děkujeme Vám za pozornost</a:t>
            </a:r>
            <a:r>
              <a:rPr lang="cs-CZ" sz="5000" dirty="0">
                <a:solidFill>
                  <a:srgbClr val="FF0000"/>
                </a:solidFill>
                <a:latin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20</a:t>
            </a:fld>
            <a:endParaRPr lang="en-US" dirty="0"/>
          </a:p>
        </p:txBody>
      </p:sp>
      <p:sp>
        <p:nvSpPr>
          <p:cNvPr id="3" name="Obdélník 2">
            <a:extLst>
              <a:ext uri="{FF2B5EF4-FFF2-40B4-BE49-F238E27FC236}">
                <a16:creationId xmlns:a16="http://schemas.microsoft.com/office/drawing/2014/main" id="{C9C1FF21-44F9-47BB-A3C3-E5AEABC86D2D}"/>
              </a:ext>
            </a:extLst>
          </p:cNvPr>
          <p:cNvSpPr/>
          <p:nvPr/>
        </p:nvSpPr>
        <p:spPr>
          <a:xfrm>
            <a:off x="683568" y="3911521"/>
            <a:ext cx="6931743" cy="2029017"/>
          </a:xfrm>
          <a:prstGeom prst="rect">
            <a:avLst/>
          </a:prstGeom>
        </p:spPr>
        <p:txBody>
          <a:bodyPr wrap="square">
            <a:spAutoFit/>
          </a:bodyPr>
          <a:lstStyle/>
          <a:p>
            <a:pPr>
              <a:lnSpc>
                <a:spcPct val="150000"/>
              </a:lnSpc>
            </a:pPr>
            <a:r>
              <a:rPr lang="cs-CZ"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Mgr. Lenka Haraštová a Mgr. Tomáš Mosinger</a:t>
            </a:r>
          </a:p>
          <a:p>
            <a:pPr>
              <a:lnSpc>
                <a:spcPct val="150000"/>
              </a:lnSpc>
            </a:pPr>
            <a:r>
              <a:rPr lang="cs-CZ" sz="1700" b="1" dirty="0">
                <a:solidFill>
                  <a:schemeClr val="bg1"/>
                </a:solidFill>
                <a:latin typeface="Calibri" panose="020F0502020204030204" pitchFamily="34" charset="0"/>
                <a:cs typeface="Calibri" panose="020F0502020204030204" pitchFamily="34" charset="0"/>
              </a:rPr>
              <a:t>Centrum pro regionální rozvoj České republiky</a:t>
            </a:r>
          </a:p>
          <a:p>
            <a:pPr>
              <a:lnSpc>
                <a:spcPct val="150000"/>
              </a:lnSpc>
            </a:pPr>
            <a:r>
              <a:rPr lang="cs-CZ" sz="1700" b="1" dirty="0">
                <a:solidFill>
                  <a:schemeClr val="bg1"/>
                </a:solidFill>
                <a:latin typeface="Calibri" panose="020F0502020204030204" pitchFamily="34" charset="0"/>
                <a:cs typeface="Calibri" panose="020F0502020204030204" pitchFamily="34" charset="0"/>
              </a:rPr>
              <a:t>Územní odbor pro Plzeňský kraj</a:t>
            </a:r>
          </a:p>
          <a:p>
            <a:pPr>
              <a:lnSpc>
                <a:spcPct val="150000"/>
              </a:lnSpc>
            </a:pPr>
            <a:r>
              <a:rPr lang="cs-CZ" sz="1700" b="1" dirty="0">
                <a:solidFill>
                  <a:schemeClr val="bg1"/>
                </a:solidFill>
                <a:latin typeface="Calibri" panose="020F0502020204030204" pitchFamily="34" charset="0"/>
                <a:cs typeface="Calibri" panose="020F0502020204030204" pitchFamily="34" charset="0"/>
              </a:rPr>
              <a:t>E-mail: </a:t>
            </a:r>
            <a:r>
              <a:rPr lang="cs-CZ" sz="1700" b="1" dirty="0">
                <a:solidFill>
                  <a:srgbClr val="5FA4E5"/>
                </a:solidFill>
                <a:latin typeface="Calibri" panose="020F0502020204030204" pitchFamily="34" charset="0"/>
                <a:cs typeface="Calibri" panose="020F0502020204030204" pitchFamily="34" charset="0"/>
                <a:hlinkClick r:id="rId4"/>
              </a:rPr>
              <a:t>lenka.harastova@crr.cz</a:t>
            </a:r>
            <a:r>
              <a:rPr lang="cs-CZ" sz="1700" b="1" dirty="0">
                <a:solidFill>
                  <a:srgbClr val="5FA4E5"/>
                </a:solidFill>
                <a:latin typeface="Calibri" panose="020F0502020204030204" pitchFamily="34" charset="0"/>
                <a:cs typeface="Calibri" panose="020F0502020204030204" pitchFamily="34" charset="0"/>
              </a:rPr>
              <a:t>, </a:t>
            </a:r>
            <a:r>
              <a:rPr lang="cs-CZ" sz="1700" b="1" dirty="0">
                <a:solidFill>
                  <a:srgbClr val="5FA4E5"/>
                </a:solidFill>
                <a:latin typeface="Calibri" panose="020F0502020204030204" pitchFamily="34" charset="0"/>
                <a:cs typeface="Calibri" panose="020F0502020204030204" pitchFamily="34" charset="0"/>
                <a:hlinkClick r:id="rId5"/>
              </a:rPr>
              <a:t>tomas.mosinger@crr.cz</a:t>
            </a:r>
            <a:r>
              <a:rPr lang="cs-CZ" sz="1700" b="1" dirty="0">
                <a:solidFill>
                  <a:srgbClr val="5FA4E5"/>
                </a:solidFill>
                <a:latin typeface="Calibri" panose="020F0502020204030204" pitchFamily="34" charset="0"/>
                <a:cs typeface="Calibri" panose="020F0502020204030204" pitchFamily="34" charset="0"/>
              </a:rPr>
              <a:t> </a:t>
            </a:r>
          </a:p>
          <a:p>
            <a:pPr>
              <a:lnSpc>
                <a:spcPct val="150000"/>
              </a:lnSpc>
            </a:pPr>
            <a:r>
              <a:rPr lang="cs-CZ" sz="1700" b="1" dirty="0">
                <a:solidFill>
                  <a:schemeClr val="bg1"/>
                </a:solidFill>
                <a:latin typeface="Calibri" panose="020F0502020204030204" pitchFamily="34" charset="0"/>
                <a:cs typeface="Calibri" panose="020F0502020204030204" pitchFamily="34" charset="0"/>
              </a:rPr>
              <a:t>Telefon: +420 703 186 837, +420 703 186 841</a:t>
            </a:r>
          </a:p>
        </p:txBody>
      </p:sp>
      <p:pic>
        <p:nvPicPr>
          <p:cNvPr id="6" name="Picture 2" descr="\\nt1\O\Loga 2014_2020\IROP\Logolinky\RGB\JPG\IROP_CZ_RO_B_C RGB_malý.jpg">
            <a:extLst>
              <a:ext uri="{FF2B5EF4-FFF2-40B4-BE49-F238E27FC236}">
                <a16:creationId xmlns:a16="http://schemas.microsoft.com/office/drawing/2014/main" id="{EBD18E54-75C9-4B97-92C8-F55EEB5566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547" y="6010637"/>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8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Skupina 26">
            <a:extLst>
              <a:ext uri="{FF2B5EF4-FFF2-40B4-BE49-F238E27FC236}">
                <a16:creationId xmlns:a16="http://schemas.microsoft.com/office/drawing/2014/main" id="{B60CBDFD-5A9B-4021-8D0E-2FF6F49BBF79}"/>
              </a:ext>
            </a:extLst>
          </p:cNvPr>
          <p:cNvGrpSpPr/>
          <p:nvPr/>
        </p:nvGrpSpPr>
        <p:grpSpPr>
          <a:xfrm>
            <a:off x="1267742" y="1164875"/>
            <a:ext cx="6608516" cy="1906075"/>
            <a:chOff x="0" y="226827"/>
            <a:chExt cx="6608516" cy="1831694"/>
          </a:xfrm>
        </p:grpSpPr>
        <p:sp>
          <p:nvSpPr>
            <p:cNvPr id="37" name="Obdélník 36">
              <a:extLst>
                <a:ext uri="{FF2B5EF4-FFF2-40B4-BE49-F238E27FC236}">
                  <a16:creationId xmlns:a16="http://schemas.microsoft.com/office/drawing/2014/main" id="{26137E17-B1DC-41E9-B77A-69275A7E6F01}"/>
                </a:ext>
              </a:extLst>
            </p:cNvPr>
            <p:cNvSpPr/>
            <p:nvPr/>
          </p:nvSpPr>
          <p:spPr>
            <a:xfrm>
              <a:off x="0" y="226827"/>
              <a:ext cx="6608516" cy="1814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8" name="TextovéPole 37">
              <a:extLst>
                <a:ext uri="{FF2B5EF4-FFF2-40B4-BE49-F238E27FC236}">
                  <a16:creationId xmlns:a16="http://schemas.microsoft.com/office/drawing/2014/main" id="{D29A60D4-E610-4AC5-90DC-786F825F5092}"/>
                </a:ext>
              </a:extLst>
            </p:cNvPr>
            <p:cNvSpPr txBox="1"/>
            <p:nvPr/>
          </p:nvSpPr>
          <p:spPr>
            <a:xfrm>
              <a:off x="0" y="226827"/>
              <a:ext cx="6608516" cy="1831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Příjemci postupují v souladu s MPZ pokud nepostupují dle ZZVZ (dopadá zejména na zadávání veřejných zakázek malého rozsahu /VZMR/ ve smyslu § 27 ZZVZ)</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MPZ umožňuje využít některých výjimek ZZVZ – čl. 5.2 MPZ</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Výjimky z povinnosti postupovat dle MPZ (čl. 5.3):</a:t>
              </a:r>
            </a:p>
            <a:p>
              <a:pPr marL="228600" lvl="2" indent="-114300" algn="just" defTabSz="533400">
                <a:lnSpc>
                  <a:spcPct val="90000"/>
                </a:lnSpc>
                <a:spcBef>
                  <a:spcPct val="0"/>
                </a:spcBef>
                <a:spcAft>
                  <a:spcPts val="600"/>
                </a:spcAft>
                <a:buNone/>
              </a:pPr>
              <a:r>
                <a:rPr lang="cs-CZ" sz="1300" kern="1200" dirty="0">
                  <a:solidFill>
                    <a:sysClr val="windowText" lastClr="000000">
                      <a:hueOff val="0"/>
                      <a:satOff val="0"/>
                      <a:lumOff val="0"/>
                      <a:alphaOff val="0"/>
                    </a:sysClr>
                  </a:solidFill>
                  <a:latin typeface="Calibri"/>
                  <a:ea typeface="+mn-ea"/>
                  <a:cs typeface="+mn-cs"/>
                </a:rPr>
                <a:t>	- PH VZ je nižší než 500 tis. Kč bez DPH</a:t>
              </a:r>
            </a:p>
            <a:p>
              <a:pPr marL="342900" lvl="3" indent="-114300" algn="just" defTabSz="533400">
                <a:lnSpc>
                  <a:spcPct val="90000"/>
                </a:lnSpc>
                <a:spcBef>
                  <a:spcPct val="0"/>
                </a:spcBef>
                <a:spcAft>
                  <a:spcPts val="1200"/>
                </a:spcAft>
                <a:buNone/>
              </a:pPr>
              <a:r>
                <a:rPr lang="cs-CZ" sz="1300" kern="1200" dirty="0">
                  <a:solidFill>
                    <a:sysClr val="windowText" lastClr="000000">
                      <a:hueOff val="0"/>
                      <a:satOff val="0"/>
                      <a:lumOff val="0"/>
                      <a:alphaOff val="0"/>
                    </a:sysClr>
                  </a:solidFill>
                  <a:latin typeface="Calibri"/>
                  <a:ea typeface="+mn-ea"/>
                  <a:cs typeface="+mn-cs"/>
                </a:rPr>
                <a:t>- příjemce, který není zadavatelem podle § 4 odst. 1 až 3 ZZVZ, dotace na zakázku není vyšší než 50 %, PH je v limitu pro VZMR dle § 27 ZZVZ</a:t>
              </a:r>
            </a:p>
          </p:txBody>
        </p:sp>
      </p:grpSp>
      <p:grpSp>
        <p:nvGrpSpPr>
          <p:cNvPr id="28" name="Skupina 27">
            <a:extLst>
              <a:ext uri="{FF2B5EF4-FFF2-40B4-BE49-F238E27FC236}">
                <a16:creationId xmlns:a16="http://schemas.microsoft.com/office/drawing/2014/main" id="{8A8C312C-4ADD-4585-B065-1469A6BD3B4D}"/>
              </a:ext>
            </a:extLst>
          </p:cNvPr>
          <p:cNvGrpSpPr/>
          <p:nvPr/>
        </p:nvGrpSpPr>
        <p:grpSpPr>
          <a:xfrm>
            <a:off x="1615460" y="995979"/>
            <a:ext cx="4654711" cy="354240"/>
            <a:chOff x="348615" y="47206"/>
            <a:chExt cx="4625961" cy="354240"/>
          </a:xfrm>
        </p:grpSpPr>
        <p:sp>
          <p:nvSpPr>
            <p:cNvPr id="35" name="Obdélník: se zakulacenými rohy 34">
              <a:extLst>
                <a:ext uri="{FF2B5EF4-FFF2-40B4-BE49-F238E27FC236}">
                  <a16:creationId xmlns:a16="http://schemas.microsoft.com/office/drawing/2014/main" id="{7A2AF41D-2136-4545-9BBF-838F7FECB13A}"/>
                </a:ext>
              </a:extLst>
            </p:cNvPr>
            <p:cNvSpPr/>
            <p:nvPr/>
          </p:nvSpPr>
          <p:spPr>
            <a:xfrm>
              <a:off x="348615" y="47206"/>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6" name="Obdélník: se zakulacenými rohy 6">
              <a:extLst>
                <a:ext uri="{FF2B5EF4-FFF2-40B4-BE49-F238E27FC236}">
                  <a16:creationId xmlns:a16="http://schemas.microsoft.com/office/drawing/2014/main" id="{75F25C82-B578-4978-BFDE-763FEA4F6213}"/>
                </a:ext>
              </a:extLst>
            </p:cNvPr>
            <p:cNvSpPr txBox="1"/>
            <p:nvPr/>
          </p:nvSpPr>
          <p:spPr>
            <a:xfrm>
              <a:off x="365908" y="64499"/>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Působnost</a:t>
              </a:r>
              <a:r>
                <a:rPr lang="cs-CZ" sz="1300" kern="1200" dirty="0">
                  <a:solidFill>
                    <a:sysClr val="window" lastClr="FFFFFF"/>
                  </a:solidFill>
                  <a:latin typeface="Calibri"/>
                  <a:ea typeface="+mn-ea"/>
                  <a:cs typeface="+mn-cs"/>
                </a:rPr>
                <a:t> </a:t>
              </a:r>
              <a:r>
                <a:rPr lang="cs-CZ" sz="1600" kern="1200" dirty="0">
                  <a:solidFill>
                    <a:sysClr val="window" lastClr="FFFFFF"/>
                  </a:solidFill>
                  <a:latin typeface="Calibri"/>
                  <a:ea typeface="+mn-ea"/>
                  <a:cs typeface="+mn-cs"/>
                </a:rPr>
                <a:t>MPZ</a:t>
              </a:r>
              <a:r>
                <a:rPr lang="cs-CZ" sz="1300" kern="1200" dirty="0">
                  <a:solidFill>
                    <a:sysClr val="window" lastClr="FFFFFF"/>
                  </a:solidFill>
                  <a:latin typeface="Calibri"/>
                  <a:ea typeface="+mn-ea"/>
                  <a:cs typeface="+mn-cs"/>
                </a:rPr>
                <a:t> </a:t>
              </a:r>
              <a:r>
                <a:rPr lang="cs-CZ" sz="1600" kern="1200" dirty="0">
                  <a:solidFill>
                    <a:sysClr val="window" lastClr="FFFFFF"/>
                  </a:solidFill>
                  <a:latin typeface="Calibri"/>
                  <a:ea typeface="+mn-ea"/>
                  <a:cs typeface="+mn-cs"/>
                </a:rPr>
                <a:t>(čl. 5 MPZ)</a:t>
              </a:r>
            </a:p>
          </p:txBody>
        </p:sp>
      </p:grpSp>
      <p:grpSp>
        <p:nvGrpSpPr>
          <p:cNvPr id="29" name="Skupina 28">
            <a:extLst>
              <a:ext uri="{FF2B5EF4-FFF2-40B4-BE49-F238E27FC236}">
                <a16:creationId xmlns:a16="http://schemas.microsoft.com/office/drawing/2014/main" id="{31516C52-B111-492E-9685-BADE29632612}"/>
              </a:ext>
            </a:extLst>
          </p:cNvPr>
          <p:cNvGrpSpPr/>
          <p:nvPr/>
        </p:nvGrpSpPr>
        <p:grpSpPr>
          <a:xfrm>
            <a:off x="1267742" y="3354814"/>
            <a:ext cx="6608516" cy="2793437"/>
            <a:chOff x="0" y="2283147"/>
            <a:chExt cx="6608516" cy="2597330"/>
          </a:xfrm>
        </p:grpSpPr>
        <p:sp>
          <p:nvSpPr>
            <p:cNvPr id="33" name="Obdélník 32">
              <a:extLst>
                <a:ext uri="{FF2B5EF4-FFF2-40B4-BE49-F238E27FC236}">
                  <a16:creationId xmlns:a16="http://schemas.microsoft.com/office/drawing/2014/main" id="{FD56B71A-7091-4ABA-86FE-C066EC956DAA}"/>
                </a:ext>
              </a:extLst>
            </p:cNvPr>
            <p:cNvSpPr/>
            <p:nvPr/>
          </p:nvSpPr>
          <p:spPr>
            <a:xfrm>
              <a:off x="0" y="2283147"/>
              <a:ext cx="6608516" cy="2494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4" name="TextovéPole 33">
              <a:extLst>
                <a:ext uri="{FF2B5EF4-FFF2-40B4-BE49-F238E27FC236}">
                  <a16:creationId xmlns:a16="http://schemas.microsoft.com/office/drawing/2014/main" id="{D2011403-4734-4827-8C4B-79D87CDDEFF4}"/>
                </a:ext>
              </a:extLst>
            </p:cNvPr>
            <p:cNvSpPr txBox="1"/>
            <p:nvPr/>
          </p:nvSpPr>
          <p:spPr>
            <a:xfrm>
              <a:off x="0" y="2283147"/>
              <a:ext cx="6608516" cy="2597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MPZ stanovuje minimální podmínky, jejichž dodržení je nezbytné pro zdárné získání dotace v plné výši, MPZ je z pohledu poskytovatele dotace nadřazeno interním směrnicím/pokynům zadavatelů</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Kde MPZ kopíruje ZZVZ je i výklad obdobný jako v případě ZZVZ – např. základní zásady, stanovení PH, změny závazku ze smlouvy</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MPZ výslovně neukotvuje zásady odpovědného zadávání ve smyslu § 6 odst. 4 ZVZZ. Na zadavatele podle § 4 ZZVZ však zásady § 6 ZZVZ dopadají ze zákona i v případě zadávání VZMR – viz § 31 ZZVZ (= povinnost je aplikovat).</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Instituty výslovně neupravené v MPZ lze modifikovat – vždy ale nutné dodržet základní zásady zakotvené v čl. 6.1 MPZ</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Přílohy MPZ mají pouze doporučující charakter </a:t>
              </a:r>
            </a:p>
          </p:txBody>
        </p:sp>
      </p:grpSp>
      <p:grpSp>
        <p:nvGrpSpPr>
          <p:cNvPr id="30" name="Skupina 29">
            <a:extLst>
              <a:ext uri="{FF2B5EF4-FFF2-40B4-BE49-F238E27FC236}">
                <a16:creationId xmlns:a16="http://schemas.microsoft.com/office/drawing/2014/main" id="{A14C277F-F389-447D-ADB8-F0AA14FEBA28}"/>
              </a:ext>
            </a:extLst>
          </p:cNvPr>
          <p:cNvGrpSpPr/>
          <p:nvPr/>
        </p:nvGrpSpPr>
        <p:grpSpPr>
          <a:xfrm>
            <a:off x="1580874" y="3173702"/>
            <a:ext cx="4689297" cy="354240"/>
            <a:chOff x="330425" y="2106027"/>
            <a:chExt cx="4625961" cy="354240"/>
          </a:xfrm>
        </p:grpSpPr>
        <p:sp>
          <p:nvSpPr>
            <p:cNvPr id="31" name="Obdélník: se zakulacenými rohy 30">
              <a:extLst>
                <a:ext uri="{FF2B5EF4-FFF2-40B4-BE49-F238E27FC236}">
                  <a16:creationId xmlns:a16="http://schemas.microsoft.com/office/drawing/2014/main" id="{E9D9FB33-24A6-49C0-BD5F-86354B001FA6}"/>
                </a:ext>
              </a:extLst>
            </p:cNvPr>
            <p:cNvSpPr/>
            <p:nvPr/>
          </p:nvSpPr>
          <p:spPr>
            <a:xfrm>
              <a:off x="330425" y="2106027"/>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2" name="Obdélník: se zakulacenými rohy 10">
              <a:extLst>
                <a:ext uri="{FF2B5EF4-FFF2-40B4-BE49-F238E27FC236}">
                  <a16:creationId xmlns:a16="http://schemas.microsoft.com/office/drawing/2014/main" id="{E2D66932-1A89-4BFD-AF78-ABFC4E4750A1}"/>
                </a:ext>
              </a:extLst>
            </p:cNvPr>
            <p:cNvSpPr txBox="1"/>
            <p:nvPr/>
          </p:nvSpPr>
          <p:spPr>
            <a:xfrm>
              <a:off x="347718" y="2123320"/>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Systematika MPZ – vybrané aspekty</a:t>
              </a:r>
            </a:p>
          </p:txBody>
        </p:sp>
      </p:grpSp>
    </p:spTree>
    <p:extLst>
      <p:ext uri="{BB962C8B-B14F-4D97-AF65-F5344CB8AC3E}">
        <p14:creationId xmlns:p14="http://schemas.microsoft.com/office/powerpoint/2010/main" val="41388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56533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kupina 17">
            <a:extLst>
              <a:ext uri="{FF2B5EF4-FFF2-40B4-BE49-F238E27FC236}">
                <a16:creationId xmlns:a16="http://schemas.microsoft.com/office/drawing/2014/main" id="{D7DE5F00-E50A-4C79-B8DD-4D31CE5D3AD5}"/>
              </a:ext>
            </a:extLst>
          </p:cNvPr>
          <p:cNvGrpSpPr/>
          <p:nvPr/>
        </p:nvGrpSpPr>
        <p:grpSpPr>
          <a:xfrm>
            <a:off x="1260788" y="1210680"/>
            <a:ext cx="6489488" cy="2218320"/>
            <a:chOff x="0" y="190267"/>
            <a:chExt cx="6608516" cy="2075255"/>
          </a:xfrm>
        </p:grpSpPr>
        <p:sp>
          <p:nvSpPr>
            <p:cNvPr id="40" name="Obdélník 39">
              <a:extLst>
                <a:ext uri="{FF2B5EF4-FFF2-40B4-BE49-F238E27FC236}">
                  <a16:creationId xmlns:a16="http://schemas.microsoft.com/office/drawing/2014/main" id="{17490A83-0EAE-494D-AC7C-306AB494F391}"/>
                </a:ext>
              </a:extLst>
            </p:cNvPr>
            <p:cNvSpPr/>
            <p:nvPr/>
          </p:nvSpPr>
          <p:spPr>
            <a:xfrm>
              <a:off x="0" y="236922"/>
              <a:ext cx="6608516" cy="2028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085A876D-850E-40C8-A508-7EB05B563D69}"/>
                </a:ext>
              </a:extLst>
            </p:cNvPr>
            <p:cNvSpPr txBox="1"/>
            <p:nvPr/>
          </p:nvSpPr>
          <p:spPr>
            <a:xfrm>
              <a:off x="0" y="190267"/>
              <a:ext cx="6608516" cy="2028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MPZ rozlišuje dle výše předpokládané hodnoty</a:t>
              </a:r>
            </a:p>
            <a:p>
              <a:pPr marL="228600" lvl="2" indent="-114300" algn="just" defTabSz="533400">
                <a:lnSpc>
                  <a:spcPct val="90000"/>
                </a:lnSpc>
                <a:spcBef>
                  <a:spcPct val="0"/>
                </a:spcBef>
                <a:spcAft>
                  <a:spcPts val="600"/>
                </a:spcAft>
                <a:buNone/>
              </a:pPr>
              <a:r>
                <a:rPr lang="cs-CZ" sz="1300" kern="1200" dirty="0">
                  <a:solidFill>
                    <a:sysClr val="windowText" lastClr="000000">
                      <a:hueOff val="0"/>
                      <a:satOff val="0"/>
                      <a:lumOff val="0"/>
                      <a:alphaOff val="0"/>
                    </a:sysClr>
                  </a:solidFill>
                  <a:latin typeface="Calibri"/>
                  <a:ea typeface="+mn-ea"/>
                  <a:cs typeface="+mn-cs"/>
                </a:rPr>
                <a:t>	a) zakázky malého rozsahu </a:t>
              </a:r>
            </a:p>
            <a:p>
              <a:pPr marL="342900" lvl="3" indent="-114300" algn="just" defTabSz="533400">
                <a:lnSpc>
                  <a:spcPct val="90000"/>
                </a:lnSpc>
                <a:spcBef>
                  <a:spcPct val="0"/>
                </a:spcBef>
                <a:spcAft>
                  <a:spcPts val="600"/>
                </a:spcAft>
                <a:buNone/>
              </a:pPr>
              <a:r>
                <a:rPr lang="cs-CZ" sz="1300" kern="1200" dirty="0">
                  <a:solidFill>
                    <a:sysClr val="windowText" lastClr="000000">
                      <a:hueOff val="0"/>
                      <a:satOff val="0"/>
                      <a:lumOff val="0"/>
                      <a:alphaOff val="0"/>
                    </a:sysClr>
                  </a:solidFill>
                  <a:latin typeface="Calibri"/>
                  <a:ea typeface="+mn-ea"/>
                  <a:cs typeface="+mn-cs"/>
                </a:rPr>
                <a:t>b) zakázky vyšší hodnoty</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Limity zakázek malého rozsahu totožné s limity dle § 27 ZZVZ (tedy 2 mil. Kč bez DPH pro dodávky a služby a 6 mil. Kč bez DPH pro stavební práce)</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PH zakázky vyšší hodnoty přesahuje limity stanovené pro zakázku malého rozsahu (principiálně určeno pro zadavatele, kteří nemají v těchto případech povinnost zadávat dle ZZVZ – např. při zadání sektorové veřejné zakázky)</a:t>
              </a:r>
            </a:p>
          </p:txBody>
        </p:sp>
      </p:grpSp>
      <p:grpSp>
        <p:nvGrpSpPr>
          <p:cNvPr id="19" name="Skupina 18">
            <a:extLst>
              <a:ext uri="{FF2B5EF4-FFF2-40B4-BE49-F238E27FC236}">
                <a16:creationId xmlns:a16="http://schemas.microsoft.com/office/drawing/2014/main" id="{E696190B-4F93-4E59-934C-F589161AAEAF}"/>
              </a:ext>
            </a:extLst>
          </p:cNvPr>
          <p:cNvGrpSpPr/>
          <p:nvPr/>
        </p:nvGrpSpPr>
        <p:grpSpPr>
          <a:xfrm>
            <a:off x="1618342" y="1039089"/>
            <a:ext cx="5481795" cy="413280"/>
            <a:chOff x="348615" y="27364"/>
            <a:chExt cx="5240129" cy="413280"/>
          </a:xfrm>
        </p:grpSpPr>
        <p:sp>
          <p:nvSpPr>
            <p:cNvPr id="26" name="Obdélník: se zakulacenými rohy 25">
              <a:extLst>
                <a:ext uri="{FF2B5EF4-FFF2-40B4-BE49-F238E27FC236}">
                  <a16:creationId xmlns:a16="http://schemas.microsoft.com/office/drawing/2014/main" id="{441FADB3-8C55-46AD-A6CB-EF892E059198}"/>
                </a:ext>
              </a:extLst>
            </p:cNvPr>
            <p:cNvSpPr/>
            <p:nvPr/>
          </p:nvSpPr>
          <p:spPr>
            <a:xfrm>
              <a:off x="348615" y="27364"/>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9A7C6C5D-6EBD-419C-8019-4AF44FA0CF83}"/>
                </a:ext>
              </a:extLst>
            </p:cNvPr>
            <p:cNvSpPr txBox="1"/>
            <p:nvPr/>
          </p:nvSpPr>
          <p:spPr>
            <a:xfrm>
              <a:off x="348615" y="53881"/>
              <a:ext cx="5240129"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Režim zakázky dle předpokládané hodnoty (čl. 6.3 MPZ) </a:t>
              </a:r>
            </a:p>
          </p:txBody>
        </p:sp>
      </p:grpSp>
      <p:grpSp>
        <p:nvGrpSpPr>
          <p:cNvPr id="20" name="Skupina 19">
            <a:extLst>
              <a:ext uri="{FF2B5EF4-FFF2-40B4-BE49-F238E27FC236}">
                <a16:creationId xmlns:a16="http://schemas.microsoft.com/office/drawing/2014/main" id="{32D5BDA9-4790-47B6-BA71-3B0B4E1BB8CC}"/>
              </a:ext>
            </a:extLst>
          </p:cNvPr>
          <p:cNvGrpSpPr/>
          <p:nvPr/>
        </p:nvGrpSpPr>
        <p:grpSpPr>
          <a:xfrm>
            <a:off x="1254033" y="3765918"/>
            <a:ext cx="6496243" cy="2364916"/>
            <a:chOff x="0" y="2547761"/>
            <a:chExt cx="6608516" cy="2062681"/>
          </a:xfrm>
        </p:grpSpPr>
        <p:sp>
          <p:nvSpPr>
            <p:cNvPr id="24" name="Obdélník 23">
              <a:extLst>
                <a:ext uri="{FF2B5EF4-FFF2-40B4-BE49-F238E27FC236}">
                  <a16:creationId xmlns:a16="http://schemas.microsoft.com/office/drawing/2014/main" id="{A8961551-5D8E-4005-BA8D-291842141965}"/>
                </a:ext>
              </a:extLst>
            </p:cNvPr>
            <p:cNvSpPr/>
            <p:nvPr/>
          </p:nvSpPr>
          <p:spPr>
            <a:xfrm>
              <a:off x="0" y="2547762"/>
              <a:ext cx="6608516" cy="18963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5" name="TextovéPole 24">
              <a:extLst>
                <a:ext uri="{FF2B5EF4-FFF2-40B4-BE49-F238E27FC236}">
                  <a16:creationId xmlns:a16="http://schemas.microsoft.com/office/drawing/2014/main" id="{A5657278-F430-4B4D-A1AE-AE5ABA23FCC5}"/>
                </a:ext>
              </a:extLst>
            </p:cNvPr>
            <p:cNvSpPr txBox="1"/>
            <p:nvPr/>
          </p:nvSpPr>
          <p:spPr>
            <a:xfrm>
              <a:off x="0" y="2547761"/>
              <a:ext cx="5829275" cy="2062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Zadavatel může zadat zakázku</a:t>
              </a:r>
            </a:p>
            <a:p>
              <a:pPr marL="228600" lvl="2" indent="-114300" algn="just" defTabSz="533400">
                <a:lnSpc>
                  <a:spcPct val="90000"/>
                </a:lnSpc>
                <a:spcBef>
                  <a:spcPct val="0"/>
                </a:spcBef>
                <a:spcAft>
                  <a:spcPts val="600"/>
                </a:spcAft>
                <a:buNone/>
              </a:pPr>
              <a:r>
                <a:rPr lang="cs-CZ" sz="1300" kern="1200" dirty="0">
                  <a:solidFill>
                    <a:sysClr val="windowText" lastClr="000000">
                      <a:hueOff val="0"/>
                      <a:satOff val="0"/>
                      <a:lumOff val="0"/>
                      <a:alphaOff val="0"/>
                    </a:sysClr>
                  </a:solidFill>
                  <a:latin typeface="Calibri"/>
                  <a:ea typeface="+mn-ea"/>
                  <a:cs typeface="+mn-cs"/>
                </a:rPr>
                <a:t>	a) v otevřené výzvě (oslovení neomezeného počtu dodavatelů prostřednictvím profilu zadavatele), nebo</a:t>
              </a:r>
            </a:p>
            <a:p>
              <a:pPr marL="342900" lvl="3" indent="-114300" algn="just" defTabSz="533400">
                <a:lnSpc>
                  <a:spcPct val="90000"/>
                </a:lnSpc>
                <a:spcBef>
                  <a:spcPct val="0"/>
                </a:spcBef>
                <a:spcAft>
                  <a:spcPts val="600"/>
                </a:spcAft>
                <a:buNone/>
              </a:pPr>
              <a:r>
                <a:rPr lang="cs-CZ" sz="1300" kern="1200" dirty="0">
                  <a:solidFill>
                    <a:sysClr val="windowText" lastClr="000000">
                      <a:hueOff val="0"/>
                      <a:satOff val="0"/>
                      <a:lumOff val="0"/>
                      <a:alphaOff val="0"/>
                    </a:sysClr>
                  </a:solidFill>
                  <a:latin typeface="Calibri"/>
                  <a:ea typeface="+mn-ea"/>
                  <a:cs typeface="+mn-cs"/>
                </a:rPr>
                <a:t>b) v uzavřené výzvě (oslovení omezeného počtu dodavatelů)</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Uzavřenou výzvu lze využít pouze v případě zakázek malého rozsahu</a:t>
              </a:r>
            </a:p>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Výjimka pro „</a:t>
              </a:r>
              <a:r>
                <a:rPr lang="cs-CZ" sz="1300" kern="1200" dirty="0" err="1">
                  <a:solidFill>
                    <a:sysClr val="windowText" lastClr="000000">
                      <a:hueOff val="0"/>
                      <a:satOff val="0"/>
                      <a:lumOff val="0"/>
                      <a:alphaOff val="0"/>
                    </a:sysClr>
                  </a:solidFill>
                  <a:latin typeface="Calibri"/>
                  <a:ea typeface="+mn-ea"/>
                  <a:cs typeface="+mn-cs"/>
                </a:rPr>
                <a:t>nezadavatele</a:t>
              </a:r>
              <a:r>
                <a:rPr lang="cs-CZ" sz="1300" kern="1200" dirty="0">
                  <a:solidFill>
                    <a:sysClr val="windowText" lastClr="000000">
                      <a:hueOff val="0"/>
                      <a:satOff val="0"/>
                      <a:lumOff val="0"/>
                      <a:alphaOff val="0"/>
                    </a:sysClr>
                  </a:solidFill>
                  <a:latin typeface="Calibri"/>
                  <a:ea typeface="+mn-ea"/>
                  <a:cs typeface="+mn-cs"/>
                </a:rPr>
                <a:t>“ (§ 4 odst. 1 až 3 ZZVZ) na zakázku na stavební práce s dotací nepřesahující 50 % - v těchto případech lze využít postup v uzavřené výzvě do PH 20 mil. Kč bez DPH</a:t>
              </a:r>
            </a:p>
          </p:txBody>
        </p:sp>
      </p:grpSp>
      <p:grpSp>
        <p:nvGrpSpPr>
          <p:cNvPr id="21" name="Skupina 20">
            <a:extLst>
              <a:ext uri="{FF2B5EF4-FFF2-40B4-BE49-F238E27FC236}">
                <a16:creationId xmlns:a16="http://schemas.microsoft.com/office/drawing/2014/main" id="{71B92BDD-2B16-47A9-90A4-1C83B245BDAA}"/>
              </a:ext>
            </a:extLst>
          </p:cNvPr>
          <p:cNvGrpSpPr/>
          <p:nvPr/>
        </p:nvGrpSpPr>
        <p:grpSpPr>
          <a:xfrm>
            <a:off x="1598167" y="3534409"/>
            <a:ext cx="4625961" cy="413280"/>
            <a:chOff x="330425" y="2341122"/>
            <a:chExt cx="4625961" cy="413280"/>
          </a:xfrm>
        </p:grpSpPr>
        <p:sp>
          <p:nvSpPr>
            <p:cNvPr id="22" name="Obdélník: se zakulacenými rohy 21">
              <a:extLst>
                <a:ext uri="{FF2B5EF4-FFF2-40B4-BE49-F238E27FC236}">
                  <a16:creationId xmlns:a16="http://schemas.microsoft.com/office/drawing/2014/main" id="{6938EA07-CF47-4E9F-82E7-A82121A36E7E}"/>
                </a:ext>
              </a:extLst>
            </p:cNvPr>
            <p:cNvSpPr/>
            <p:nvPr/>
          </p:nvSpPr>
          <p:spPr>
            <a:xfrm>
              <a:off x="330425" y="2341122"/>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Obdélník: se zakulacenými rohy 10">
              <a:extLst>
                <a:ext uri="{FF2B5EF4-FFF2-40B4-BE49-F238E27FC236}">
                  <a16:creationId xmlns:a16="http://schemas.microsoft.com/office/drawing/2014/main" id="{E2AFBA51-7EE1-4162-BB8D-E7291C55663A}"/>
                </a:ext>
              </a:extLst>
            </p:cNvPr>
            <p:cNvSpPr txBox="1"/>
            <p:nvPr/>
          </p:nvSpPr>
          <p:spPr>
            <a:xfrm>
              <a:off x="350600" y="2361297"/>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Druhy výběrového řízení (čl. 7.1 MPZ)</a:t>
              </a:r>
            </a:p>
          </p:txBody>
        </p:sp>
      </p:grpSp>
    </p:spTree>
    <p:extLst>
      <p:ext uri="{BB962C8B-B14F-4D97-AF65-F5344CB8AC3E}">
        <p14:creationId xmlns:p14="http://schemas.microsoft.com/office/powerpoint/2010/main" val="220576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MPZ upravuje dále zejména</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Diagram 26">
            <a:extLst>
              <a:ext uri="{FF2B5EF4-FFF2-40B4-BE49-F238E27FC236}">
                <a16:creationId xmlns:a16="http://schemas.microsoft.com/office/drawing/2014/main" id="{DD3F7357-C43E-448C-AC7B-6994000837C8}"/>
              </a:ext>
            </a:extLst>
          </p:cNvPr>
          <p:cNvGraphicFramePr/>
          <p:nvPr>
            <p:extLst>
              <p:ext uri="{D42A27DB-BD31-4B8C-83A1-F6EECF244321}">
                <p14:modId xmlns:p14="http://schemas.microsoft.com/office/powerpoint/2010/main" val="2523357776"/>
              </p:ext>
            </p:extLst>
          </p:nvPr>
        </p:nvGraphicFramePr>
        <p:xfrm>
          <a:off x="750673" y="1049575"/>
          <a:ext cx="7382230" cy="4381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79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Kontrola veřejných zakázek</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3EC4800B-2DB4-4865-BAEF-5012E15E81D9}"/>
              </a:ext>
            </a:extLst>
          </p:cNvPr>
          <p:cNvGrpSpPr/>
          <p:nvPr/>
        </p:nvGrpSpPr>
        <p:grpSpPr>
          <a:xfrm>
            <a:off x="1129302" y="1433386"/>
            <a:ext cx="6628755" cy="2760676"/>
            <a:chOff x="-80597" y="1163253"/>
            <a:chExt cx="6199076" cy="2760676"/>
          </a:xfrm>
        </p:grpSpPr>
        <p:sp>
          <p:nvSpPr>
            <p:cNvPr id="13" name="Obdélník 12">
              <a:extLst>
                <a:ext uri="{FF2B5EF4-FFF2-40B4-BE49-F238E27FC236}">
                  <a16:creationId xmlns:a16="http://schemas.microsoft.com/office/drawing/2014/main" id="{D2B1C582-6925-4C75-AF78-CE838375E148}"/>
                </a:ext>
              </a:extLst>
            </p:cNvPr>
            <p:cNvSpPr/>
            <p:nvPr/>
          </p:nvSpPr>
          <p:spPr>
            <a:xfrm>
              <a:off x="0" y="1298768"/>
              <a:ext cx="6118479" cy="262516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A3DDA55F-9FF1-4D30-BFCD-5F061B1605D7}"/>
                </a:ext>
              </a:extLst>
            </p:cNvPr>
            <p:cNvSpPr txBox="1"/>
            <p:nvPr/>
          </p:nvSpPr>
          <p:spPr>
            <a:xfrm>
              <a:off x="-80597" y="1163253"/>
              <a:ext cx="6118479" cy="2625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862" tIns="645668" rIns="474862" bIns="99568" numCol="1" spcCol="1270" anchor="t" anchorCtr="0">
              <a:noAutofit/>
            </a:bodyPr>
            <a:lstStyle/>
            <a:p>
              <a:pPr marL="114300" lvl="1" indent="-114300" algn="just" defTabSz="622300">
                <a:lnSpc>
                  <a:spcPct val="90000"/>
                </a:lnSpc>
                <a:spcBef>
                  <a:spcPts val="1200"/>
                </a:spcBef>
                <a:spcAft>
                  <a:spcPts val="600"/>
                </a:spcAft>
                <a:buChar char="•"/>
              </a:pPr>
              <a:r>
                <a:rPr lang="cs-CZ" sz="1400" b="1" kern="1200" dirty="0">
                  <a:latin typeface="Calibri" panose="020F0502020204030204" pitchFamily="34" charset="0"/>
                  <a:cs typeface="Calibri" panose="020F0502020204030204" pitchFamily="34" charset="0"/>
                </a:rPr>
                <a:t>Povinnosti stanovují Obecná pravidla pro žadatele a příjemce </a:t>
              </a:r>
              <a:r>
                <a:rPr lang="cs-CZ" sz="1400" kern="1200" dirty="0">
                  <a:latin typeface="Calibri" panose="020F0502020204030204" pitchFamily="34" charset="0"/>
                  <a:cs typeface="Calibri" panose="020F0502020204030204" pitchFamily="34" charset="0"/>
                </a:rPr>
                <a:t>(zejm. kapitola 5 Investiční plánování a zadávání zakázek) </a:t>
              </a:r>
              <a:r>
                <a:rPr lang="cs-CZ" sz="1400" b="1" kern="1200" dirty="0">
                  <a:latin typeface="Calibri" panose="020F0502020204030204" pitchFamily="34" charset="0"/>
                  <a:cs typeface="Calibri" panose="020F0502020204030204" pitchFamily="34" charset="0"/>
                </a:rPr>
                <a:t>+ Podmínky Rozhodnutí o poskytnutí dotace </a:t>
              </a:r>
              <a:r>
                <a:rPr lang="cs-CZ" sz="1400" kern="1200" dirty="0">
                  <a:latin typeface="Calibri" panose="020F0502020204030204" pitchFamily="34" charset="0"/>
                  <a:cs typeface="Calibri" panose="020F0502020204030204" pitchFamily="34" charset="0"/>
                </a:rPr>
                <a:t>(lhůty, finanční opravy…)</a:t>
              </a:r>
              <a:endParaRPr lang="cs-CZ" sz="14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a:p>
              <a:pPr marL="114300" lvl="1" indent="-114300" algn="just" defTabSz="622300">
                <a:lnSpc>
                  <a:spcPct val="90000"/>
                </a:lnSpc>
                <a:spcBef>
                  <a:spcPts val="1200"/>
                </a:spcBef>
                <a:spcAft>
                  <a:spcPts val="600"/>
                </a:spcAft>
                <a:buChar char="•"/>
              </a:pPr>
              <a:r>
                <a:rPr lang="cs-CZ" sz="1400" kern="1200" dirty="0">
                  <a:solidFill>
                    <a:sysClr val="windowText" lastClr="000000">
                      <a:hueOff val="0"/>
                      <a:satOff val="0"/>
                      <a:lumOff val="0"/>
                      <a:alphaOff val="0"/>
                    </a:sysClr>
                  </a:solidFill>
                  <a:latin typeface="Calibri"/>
                  <a:ea typeface="+mn-ea"/>
                  <a:cs typeface="+mn-cs"/>
                </a:rPr>
                <a:t>Kontrola VZ probíhá průběžně v 6. fázích (v ideálním případě)</a:t>
              </a:r>
            </a:p>
            <a:p>
              <a:pPr marL="114300" lvl="1" indent="-114300" algn="just" defTabSz="622300">
                <a:lnSpc>
                  <a:spcPct val="90000"/>
                </a:lnSpc>
                <a:spcBef>
                  <a:spcPts val="1200"/>
                </a:spcBef>
                <a:spcAft>
                  <a:spcPts val="600"/>
                </a:spcAft>
                <a:buChar char="•"/>
              </a:pPr>
              <a:r>
                <a:rPr lang="cs-CZ" sz="1400" kern="1200" dirty="0">
                  <a:solidFill>
                    <a:sysClr val="windowText" lastClr="000000">
                      <a:hueOff val="0"/>
                      <a:satOff val="0"/>
                      <a:lumOff val="0"/>
                      <a:alphaOff val="0"/>
                    </a:sysClr>
                  </a:solidFill>
                  <a:latin typeface="Calibri"/>
                  <a:ea typeface="+mn-ea"/>
                  <a:cs typeface="+mn-cs"/>
                </a:rPr>
                <a:t>Relevantní dokumentaci o zakázce zadavatel předkládá prostřednictvím MS2014+</a:t>
              </a: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latin typeface="Calibri"/>
                <a:ea typeface="+mn-ea"/>
                <a:cs typeface="+mn-cs"/>
              </a:endParaRP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7919C9A2-9E03-403F-BEAC-EBBECA3E3491}"/>
              </a:ext>
            </a:extLst>
          </p:cNvPr>
          <p:cNvGrpSpPr/>
          <p:nvPr/>
        </p:nvGrpSpPr>
        <p:grpSpPr>
          <a:xfrm>
            <a:off x="1580247" y="1292757"/>
            <a:ext cx="3372946" cy="536721"/>
            <a:chOff x="342824" y="1012995"/>
            <a:chExt cx="3543015" cy="634779"/>
          </a:xfrm>
        </p:grpSpPr>
        <p:sp>
          <p:nvSpPr>
            <p:cNvPr id="11" name="Obdélník: se zakulacenými rohy 10">
              <a:extLst>
                <a:ext uri="{FF2B5EF4-FFF2-40B4-BE49-F238E27FC236}">
                  <a16:creationId xmlns:a16="http://schemas.microsoft.com/office/drawing/2014/main" id="{E79A6D22-00F5-4D4F-9FED-EE4DDB4DB7C8}"/>
                </a:ext>
              </a:extLst>
            </p:cNvPr>
            <p:cNvSpPr/>
            <p:nvPr/>
          </p:nvSpPr>
          <p:spPr>
            <a:xfrm>
              <a:off x="342824" y="1012995"/>
              <a:ext cx="3543015" cy="63477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Obdélník: se zakulacenými rohy 6">
              <a:extLst>
                <a:ext uri="{FF2B5EF4-FFF2-40B4-BE49-F238E27FC236}">
                  <a16:creationId xmlns:a16="http://schemas.microsoft.com/office/drawing/2014/main" id="{B158C3A6-C01F-44FF-BC70-4477439C7EDA}"/>
                </a:ext>
              </a:extLst>
            </p:cNvPr>
            <p:cNvSpPr txBox="1"/>
            <p:nvPr/>
          </p:nvSpPr>
          <p:spPr>
            <a:xfrm>
              <a:off x="373811" y="1043982"/>
              <a:ext cx="3481041" cy="572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885" tIns="0" rIns="161885" bIns="0" numCol="1" spcCol="1270" anchor="ctr" anchorCtr="0">
              <a:noAutofit/>
            </a:bodyPr>
            <a:lstStyle/>
            <a:p>
              <a:pPr marL="0" lvl="0" indent="0" algn="l" defTabSz="800100">
                <a:lnSpc>
                  <a:spcPct val="90000"/>
                </a:lnSpc>
                <a:spcBef>
                  <a:spcPct val="0"/>
                </a:spcBef>
                <a:spcAft>
                  <a:spcPct val="35000"/>
                </a:spcAft>
                <a:buNone/>
              </a:pPr>
              <a:r>
                <a:rPr lang="cs-CZ" sz="1800" kern="1200" dirty="0">
                  <a:solidFill>
                    <a:sysClr val="window" lastClr="FFFFFF"/>
                  </a:solidFill>
                  <a:latin typeface="Calibri"/>
                  <a:ea typeface="+mn-ea"/>
                  <a:cs typeface="+mn-cs"/>
                </a:rPr>
                <a:t>Obecný rámec</a:t>
              </a:r>
            </a:p>
          </p:txBody>
        </p:sp>
      </p:grpSp>
    </p:spTree>
    <p:extLst>
      <p:ext uri="{BB962C8B-B14F-4D97-AF65-F5344CB8AC3E}">
        <p14:creationId xmlns:p14="http://schemas.microsoft.com/office/powerpoint/2010/main" val="284965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Fáze Kontrol veřejných zakázek</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Skupina 14">
            <a:extLst>
              <a:ext uri="{FF2B5EF4-FFF2-40B4-BE49-F238E27FC236}">
                <a16:creationId xmlns:a16="http://schemas.microsoft.com/office/drawing/2014/main" id="{4AC848EA-195A-485D-82DA-8F30A97AF5B0}"/>
              </a:ext>
            </a:extLst>
          </p:cNvPr>
          <p:cNvGrpSpPr/>
          <p:nvPr/>
        </p:nvGrpSpPr>
        <p:grpSpPr>
          <a:xfrm>
            <a:off x="2056010" y="1399400"/>
            <a:ext cx="5563989" cy="494010"/>
            <a:chOff x="532010" y="2400"/>
            <a:chExt cx="5563989" cy="494010"/>
          </a:xfrm>
        </p:grpSpPr>
        <p:sp>
          <p:nvSpPr>
            <p:cNvPr id="46" name="Obdélník: se zakulacenými horními rohy 45">
              <a:extLst>
                <a:ext uri="{FF2B5EF4-FFF2-40B4-BE49-F238E27FC236}">
                  <a16:creationId xmlns:a16="http://schemas.microsoft.com/office/drawing/2014/main" id="{E99E8ECE-3B9D-494B-8D5A-C5DD6200FA68}"/>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7" name="Obdélník: se zakulacenými horními rohy 4">
              <a:extLst>
                <a:ext uri="{FF2B5EF4-FFF2-40B4-BE49-F238E27FC236}">
                  <a16:creationId xmlns:a16="http://schemas.microsoft.com/office/drawing/2014/main" id="{803B98C7-9DE7-4D4E-9B07-0C4D55E6F491}"/>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a:t>
              </a:r>
            </a:p>
          </p:txBody>
        </p:sp>
      </p:grpSp>
      <p:grpSp>
        <p:nvGrpSpPr>
          <p:cNvPr id="16" name="Skupina 15">
            <a:extLst>
              <a:ext uri="{FF2B5EF4-FFF2-40B4-BE49-F238E27FC236}">
                <a16:creationId xmlns:a16="http://schemas.microsoft.com/office/drawing/2014/main" id="{6512AA43-8747-4EF1-8F84-551018097FEE}"/>
              </a:ext>
            </a:extLst>
          </p:cNvPr>
          <p:cNvGrpSpPr/>
          <p:nvPr/>
        </p:nvGrpSpPr>
        <p:grpSpPr>
          <a:xfrm>
            <a:off x="1524001" y="2059235"/>
            <a:ext cx="532010" cy="760015"/>
            <a:chOff x="1" y="662235"/>
            <a:chExt cx="532010" cy="760015"/>
          </a:xfrm>
        </p:grpSpPr>
        <p:sp>
          <p:nvSpPr>
            <p:cNvPr id="44" name="Šipka: dvojitá 43">
              <a:extLst>
                <a:ext uri="{FF2B5EF4-FFF2-40B4-BE49-F238E27FC236}">
                  <a16:creationId xmlns:a16="http://schemas.microsoft.com/office/drawing/2014/main" id="{8F1035A2-A49D-4148-883F-719D0916637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5" name="Šipka: dvojitá 6">
              <a:extLst>
                <a:ext uri="{FF2B5EF4-FFF2-40B4-BE49-F238E27FC236}">
                  <a16:creationId xmlns:a16="http://schemas.microsoft.com/office/drawing/2014/main" id="{09D15510-018F-4175-94A7-2C07BF421EC5}"/>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2. fáze</a:t>
              </a:r>
            </a:p>
          </p:txBody>
        </p:sp>
      </p:grpSp>
      <p:grpSp>
        <p:nvGrpSpPr>
          <p:cNvPr id="17" name="Skupina 16">
            <a:extLst>
              <a:ext uri="{FF2B5EF4-FFF2-40B4-BE49-F238E27FC236}">
                <a16:creationId xmlns:a16="http://schemas.microsoft.com/office/drawing/2014/main" id="{08F0ACFC-F2BF-4DD2-A002-50ADB1436717}"/>
              </a:ext>
            </a:extLst>
          </p:cNvPr>
          <p:cNvGrpSpPr/>
          <p:nvPr/>
        </p:nvGrpSpPr>
        <p:grpSpPr>
          <a:xfrm>
            <a:off x="2056010" y="2059237"/>
            <a:ext cx="5563989" cy="494010"/>
            <a:chOff x="532010" y="662237"/>
            <a:chExt cx="5563989" cy="494010"/>
          </a:xfrm>
        </p:grpSpPr>
        <p:sp>
          <p:nvSpPr>
            <p:cNvPr id="42" name="Obdélník: se zakulacenými horními rohy 41">
              <a:extLst>
                <a:ext uri="{FF2B5EF4-FFF2-40B4-BE49-F238E27FC236}">
                  <a16:creationId xmlns:a16="http://schemas.microsoft.com/office/drawing/2014/main" id="{BC9F10A9-197C-4D6F-92CB-1ADB25D08770}"/>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3" name="Obdélník: se zakulacenými horními rohy 8">
              <a:extLst>
                <a:ext uri="{FF2B5EF4-FFF2-40B4-BE49-F238E27FC236}">
                  <a16:creationId xmlns:a16="http://schemas.microsoft.com/office/drawing/2014/main" id="{A4BDF7AE-6910-440B-B752-F904203FD5D4}"/>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 před podpisem smlouvy</a:t>
              </a:r>
            </a:p>
          </p:txBody>
        </p:sp>
      </p:grpSp>
      <p:grpSp>
        <p:nvGrpSpPr>
          <p:cNvPr id="18" name="Skupina 17">
            <a:extLst>
              <a:ext uri="{FF2B5EF4-FFF2-40B4-BE49-F238E27FC236}">
                <a16:creationId xmlns:a16="http://schemas.microsoft.com/office/drawing/2014/main" id="{A5184ADA-A3C1-4C37-BC32-97D64A9132B2}"/>
              </a:ext>
            </a:extLst>
          </p:cNvPr>
          <p:cNvGrpSpPr/>
          <p:nvPr/>
        </p:nvGrpSpPr>
        <p:grpSpPr>
          <a:xfrm>
            <a:off x="1524001" y="2719072"/>
            <a:ext cx="532010" cy="760015"/>
            <a:chOff x="1" y="1322072"/>
            <a:chExt cx="532010" cy="760015"/>
          </a:xfrm>
        </p:grpSpPr>
        <p:sp>
          <p:nvSpPr>
            <p:cNvPr id="40" name="Šipka: dvojitá 39">
              <a:extLst>
                <a:ext uri="{FF2B5EF4-FFF2-40B4-BE49-F238E27FC236}">
                  <a16:creationId xmlns:a16="http://schemas.microsoft.com/office/drawing/2014/main" id="{F688C86A-2E53-4E74-AABC-1B3CE496550E}"/>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1" name="Šipka: dvojitá 10">
              <a:extLst>
                <a:ext uri="{FF2B5EF4-FFF2-40B4-BE49-F238E27FC236}">
                  <a16:creationId xmlns:a16="http://schemas.microsoft.com/office/drawing/2014/main" id="{3CCDFC53-D9D9-4F45-8682-E08A8D76C978}"/>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19" name="Skupina 18">
            <a:extLst>
              <a:ext uri="{FF2B5EF4-FFF2-40B4-BE49-F238E27FC236}">
                <a16:creationId xmlns:a16="http://schemas.microsoft.com/office/drawing/2014/main" id="{52B8BD8C-A8E4-4354-B73B-8476EC84D654}"/>
              </a:ext>
            </a:extLst>
          </p:cNvPr>
          <p:cNvGrpSpPr/>
          <p:nvPr/>
        </p:nvGrpSpPr>
        <p:grpSpPr>
          <a:xfrm>
            <a:off x="2056010" y="2719075"/>
            <a:ext cx="5563989" cy="494010"/>
            <a:chOff x="532010" y="1322075"/>
            <a:chExt cx="5563989" cy="494010"/>
          </a:xfrm>
        </p:grpSpPr>
        <p:sp>
          <p:nvSpPr>
            <p:cNvPr id="38" name="Obdélník: se zakulacenými horními rohy 37">
              <a:extLst>
                <a:ext uri="{FF2B5EF4-FFF2-40B4-BE49-F238E27FC236}">
                  <a16:creationId xmlns:a16="http://schemas.microsoft.com/office/drawing/2014/main" id="{7CB2332E-278B-415E-87B1-4D5A42BB565E}"/>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9" name="Obdélník: se zakulacenými horními rohy 12">
              <a:extLst>
                <a:ext uri="{FF2B5EF4-FFF2-40B4-BE49-F238E27FC236}">
                  <a16:creationId xmlns:a16="http://schemas.microsoft.com/office/drawing/2014/main" id="{132B5591-70EE-4ED2-A283-B085497B6675}"/>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20" name="Skupina 19">
            <a:extLst>
              <a:ext uri="{FF2B5EF4-FFF2-40B4-BE49-F238E27FC236}">
                <a16:creationId xmlns:a16="http://schemas.microsoft.com/office/drawing/2014/main" id="{B9EE02E9-0607-410E-B034-551ADD3CD7BF}"/>
              </a:ext>
            </a:extLst>
          </p:cNvPr>
          <p:cNvGrpSpPr/>
          <p:nvPr/>
        </p:nvGrpSpPr>
        <p:grpSpPr>
          <a:xfrm>
            <a:off x="1524001" y="3378910"/>
            <a:ext cx="532010" cy="760015"/>
            <a:chOff x="1" y="1981910"/>
            <a:chExt cx="532010" cy="760015"/>
          </a:xfrm>
        </p:grpSpPr>
        <p:sp>
          <p:nvSpPr>
            <p:cNvPr id="36" name="Šipka: dvojitá 35">
              <a:extLst>
                <a:ext uri="{FF2B5EF4-FFF2-40B4-BE49-F238E27FC236}">
                  <a16:creationId xmlns:a16="http://schemas.microsoft.com/office/drawing/2014/main" id="{6D4596E4-EDF8-4E8D-87D9-9D1B09F26AF2}"/>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7" name="Šipka: dvojitá 14">
              <a:extLst>
                <a:ext uri="{FF2B5EF4-FFF2-40B4-BE49-F238E27FC236}">
                  <a16:creationId xmlns:a16="http://schemas.microsoft.com/office/drawing/2014/main" id="{40D2B225-A154-43AD-88BF-DCBDF475F047}"/>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21" name="Skupina 20">
            <a:extLst>
              <a:ext uri="{FF2B5EF4-FFF2-40B4-BE49-F238E27FC236}">
                <a16:creationId xmlns:a16="http://schemas.microsoft.com/office/drawing/2014/main" id="{F905137D-4460-4600-997A-D4E4422F44B5}"/>
              </a:ext>
            </a:extLst>
          </p:cNvPr>
          <p:cNvGrpSpPr/>
          <p:nvPr/>
        </p:nvGrpSpPr>
        <p:grpSpPr>
          <a:xfrm>
            <a:off x="2056010" y="3378912"/>
            <a:ext cx="5563989" cy="494010"/>
            <a:chOff x="532010" y="1981912"/>
            <a:chExt cx="5563989" cy="494010"/>
          </a:xfrm>
        </p:grpSpPr>
        <p:sp>
          <p:nvSpPr>
            <p:cNvPr id="34" name="Obdélník: se zakulacenými horními rohy 33">
              <a:extLst>
                <a:ext uri="{FF2B5EF4-FFF2-40B4-BE49-F238E27FC236}">
                  <a16:creationId xmlns:a16="http://schemas.microsoft.com/office/drawing/2014/main" id="{7E35B00A-F98F-49C4-98DF-430CC6CF3A02}"/>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5" name="Obdélník: se zakulacenými horními rohy 16">
              <a:extLst>
                <a:ext uri="{FF2B5EF4-FFF2-40B4-BE49-F238E27FC236}">
                  <a16:creationId xmlns:a16="http://schemas.microsoft.com/office/drawing/2014/main" id="{9DB43BD8-94FC-45D5-8605-A19F4203D042}"/>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22" name="Skupina 21">
            <a:extLst>
              <a:ext uri="{FF2B5EF4-FFF2-40B4-BE49-F238E27FC236}">
                <a16:creationId xmlns:a16="http://schemas.microsoft.com/office/drawing/2014/main" id="{51943BFA-45C6-4782-BCC7-62A363B1C05C}"/>
              </a:ext>
            </a:extLst>
          </p:cNvPr>
          <p:cNvGrpSpPr/>
          <p:nvPr/>
        </p:nvGrpSpPr>
        <p:grpSpPr>
          <a:xfrm>
            <a:off x="1524001" y="4038747"/>
            <a:ext cx="532010" cy="760015"/>
            <a:chOff x="1" y="2641747"/>
            <a:chExt cx="532010" cy="760015"/>
          </a:xfrm>
        </p:grpSpPr>
        <p:sp>
          <p:nvSpPr>
            <p:cNvPr id="32" name="Šipka: dvojitá 31">
              <a:extLst>
                <a:ext uri="{FF2B5EF4-FFF2-40B4-BE49-F238E27FC236}">
                  <a16:creationId xmlns:a16="http://schemas.microsoft.com/office/drawing/2014/main" id="{0513E1FC-AB41-4EB5-ABFC-126DBA51AA36}"/>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3" name="Šipka: dvojitá 18">
              <a:extLst>
                <a:ext uri="{FF2B5EF4-FFF2-40B4-BE49-F238E27FC236}">
                  <a16:creationId xmlns:a16="http://schemas.microsoft.com/office/drawing/2014/main" id="{42F50A80-9EC3-4AA4-98A7-F66099EA3557}"/>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23" name="Skupina 22">
            <a:extLst>
              <a:ext uri="{FF2B5EF4-FFF2-40B4-BE49-F238E27FC236}">
                <a16:creationId xmlns:a16="http://schemas.microsoft.com/office/drawing/2014/main" id="{88D8143B-DF1B-44A5-9391-7F276A93E147}"/>
              </a:ext>
            </a:extLst>
          </p:cNvPr>
          <p:cNvGrpSpPr/>
          <p:nvPr/>
        </p:nvGrpSpPr>
        <p:grpSpPr>
          <a:xfrm>
            <a:off x="2056010" y="4038748"/>
            <a:ext cx="5563989" cy="494010"/>
            <a:chOff x="532010" y="2641748"/>
            <a:chExt cx="5563989" cy="494010"/>
          </a:xfrm>
        </p:grpSpPr>
        <p:sp>
          <p:nvSpPr>
            <p:cNvPr id="30" name="Obdélník: se zakulacenými horními rohy 29">
              <a:extLst>
                <a:ext uri="{FF2B5EF4-FFF2-40B4-BE49-F238E27FC236}">
                  <a16:creationId xmlns:a16="http://schemas.microsoft.com/office/drawing/2014/main" id="{B46DA209-890C-4B8D-B5BD-E9D3A307F9E1}"/>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1" name="Obdélník: se zakulacenými horními rohy 20">
              <a:extLst>
                <a:ext uri="{FF2B5EF4-FFF2-40B4-BE49-F238E27FC236}">
                  <a16:creationId xmlns:a16="http://schemas.microsoft.com/office/drawing/2014/main" id="{CE156ED9-9014-4794-B60C-233AE3B17737}"/>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uzavřeného dodatku ke smlouvě</a:t>
              </a:r>
            </a:p>
          </p:txBody>
        </p:sp>
      </p:grpSp>
      <p:grpSp>
        <p:nvGrpSpPr>
          <p:cNvPr id="24" name="Skupina 23">
            <a:extLst>
              <a:ext uri="{FF2B5EF4-FFF2-40B4-BE49-F238E27FC236}">
                <a16:creationId xmlns:a16="http://schemas.microsoft.com/office/drawing/2014/main" id="{079BE578-3AB4-4F54-AAEC-610E35B831A4}"/>
              </a:ext>
            </a:extLst>
          </p:cNvPr>
          <p:cNvGrpSpPr/>
          <p:nvPr/>
        </p:nvGrpSpPr>
        <p:grpSpPr>
          <a:xfrm>
            <a:off x="1524001" y="4698584"/>
            <a:ext cx="532010" cy="760015"/>
            <a:chOff x="1" y="3301584"/>
            <a:chExt cx="532010" cy="760015"/>
          </a:xfrm>
        </p:grpSpPr>
        <p:sp>
          <p:nvSpPr>
            <p:cNvPr id="28" name="Šipka: dvojitá 27">
              <a:extLst>
                <a:ext uri="{FF2B5EF4-FFF2-40B4-BE49-F238E27FC236}">
                  <a16:creationId xmlns:a16="http://schemas.microsoft.com/office/drawing/2014/main" id="{E7706A87-592D-45C3-B82A-E4CDC47BB1F4}"/>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9" name="Šipka: dvojitá 22">
              <a:extLst>
                <a:ext uri="{FF2B5EF4-FFF2-40B4-BE49-F238E27FC236}">
                  <a16:creationId xmlns:a16="http://schemas.microsoft.com/office/drawing/2014/main" id="{72CA5CFF-A4C6-4B3C-A5F5-F6F7DB00D0C8}"/>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6. fáze</a:t>
              </a:r>
            </a:p>
          </p:txBody>
        </p:sp>
      </p:grpSp>
      <p:grpSp>
        <p:nvGrpSpPr>
          <p:cNvPr id="25" name="Skupina 24">
            <a:extLst>
              <a:ext uri="{FF2B5EF4-FFF2-40B4-BE49-F238E27FC236}">
                <a16:creationId xmlns:a16="http://schemas.microsoft.com/office/drawing/2014/main" id="{E9E8EDD5-8EAF-4098-BD30-4E444A47B205}"/>
              </a:ext>
            </a:extLst>
          </p:cNvPr>
          <p:cNvGrpSpPr/>
          <p:nvPr/>
        </p:nvGrpSpPr>
        <p:grpSpPr>
          <a:xfrm>
            <a:off x="2056010" y="4698585"/>
            <a:ext cx="5563989" cy="494010"/>
            <a:chOff x="532010" y="3301585"/>
            <a:chExt cx="5563989" cy="494010"/>
          </a:xfrm>
        </p:grpSpPr>
        <p:sp>
          <p:nvSpPr>
            <p:cNvPr id="26" name="Obdélník: se zakulacenými horními rohy 25">
              <a:extLst>
                <a:ext uri="{FF2B5EF4-FFF2-40B4-BE49-F238E27FC236}">
                  <a16:creationId xmlns:a16="http://schemas.microsoft.com/office/drawing/2014/main" id="{FEF82E34-B32D-4003-B3EE-B97A41831731}"/>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Obdélník: se zakulacenými horními rohy 24">
              <a:extLst>
                <a:ext uri="{FF2B5EF4-FFF2-40B4-BE49-F238E27FC236}">
                  <a16:creationId xmlns:a16="http://schemas.microsoft.com/office/drawing/2014/main" id="{E268CF31-1B88-46BF-A459-D85E3523DE7C}"/>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provedených změn smlouvy identifikovaných při ŽOP</a:t>
              </a:r>
            </a:p>
          </p:txBody>
        </p:sp>
      </p:grpSp>
      <p:grpSp>
        <p:nvGrpSpPr>
          <p:cNvPr id="81" name="Skupina 80">
            <a:extLst>
              <a:ext uri="{FF2B5EF4-FFF2-40B4-BE49-F238E27FC236}">
                <a16:creationId xmlns:a16="http://schemas.microsoft.com/office/drawing/2014/main" id="{020D2A67-CFD9-4718-92F6-7E08D34C8F16}"/>
              </a:ext>
            </a:extLst>
          </p:cNvPr>
          <p:cNvGrpSpPr/>
          <p:nvPr/>
        </p:nvGrpSpPr>
        <p:grpSpPr>
          <a:xfrm>
            <a:off x="1524001" y="1399399"/>
            <a:ext cx="532010" cy="760015"/>
            <a:chOff x="1" y="2398"/>
            <a:chExt cx="532010" cy="760015"/>
          </a:xfrm>
        </p:grpSpPr>
        <p:sp>
          <p:nvSpPr>
            <p:cNvPr id="115" name="Šipka: dvojitá 114">
              <a:extLst>
                <a:ext uri="{FF2B5EF4-FFF2-40B4-BE49-F238E27FC236}">
                  <a16:creationId xmlns:a16="http://schemas.microsoft.com/office/drawing/2014/main" id="{2E07DDED-EC90-4285-8FDA-453AF5113BD4}"/>
                </a:ext>
              </a:extLst>
            </p:cNvPr>
            <p:cNvSpPr/>
            <p:nvPr/>
          </p:nvSpPr>
          <p:spPr>
            <a:xfrm rot="5400000">
              <a:off x="-114002" y="116401"/>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6" name="Šipka: dvojitá 4">
              <a:extLst>
                <a:ext uri="{FF2B5EF4-FFF2-40B4-BE49-F238E27FC236}">
                  <a16:creationId xmlns:a16="http://schemas.microsoft.com/office/drawing/2014/main" id="{08E9FB5C-2092-41F7-84F5-3F6958E7C1AB}"/>
                </a:ext>
              </a:extLst>
            </p:cNvPr>
            <p:cNvSpPr txBox="1"/>
            <p:nvPr/>
          </p:nvSpPr>
          <p:spPr>
            <a:xfrm>
              <a:off x="1" y="268403"/>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1. fáze</a:t>
              </a:r>
            </a:p>
          </p:txBody>
        </p:sp>
      </p:grpSp>
      <p:grpSp>
        <p:nvGrpSpPr>
          <p:cNvPr id="82" name="Skupina 81">
            <a:extLst>
              <a:ext uri="{FF2B5EF4-FFF2-40B4-BE49-F238E27FC236}">
                <a16:creationId xmlns:a16="http://schemas.microsoft.com/office/drawing/2014/main" id="{6A234DBE-2ED1-454C-B0F2-1789B75B2645}"/>
              </a:ext>
            </a:extLst>
          </p:cNvPr>
          <p:cNvGrpSpPr/>
          <p:nvPr/>
        </p:nvGrpSpPr>
        <p:grpSpPr>
          <a:xfrm>
            <a:off x="2056010" y="1399401"/>
            <a:ext cx="5563989" cy="494010"/>
            <a:chOff x="532010" y="2400"/>
            <a:chExt cx="5563989" cy="494010"/>
          </a:xfrm>
        </p:grpSpPr>
        <p:sp>
          <p:nvSpPr>
            <p:cNvPr id="113" name="Obdélník: se zakulacenými horními rohy 112">
              <a:extLst>
                <a:ext uri="{FF2B5EF4-FFF2-40B4-BE49-F238E27FC236}">
                  <a16:creationId xmlns:a16="http://schemas.microsoft.com/office/drawing/2014/main" id="{83E7FB2D-EC3C-4A02-A73C-FD15CC1713B1}"/>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4" name="Obdélník: se zakulacenými horními rohy 6">
              <a:extLst>
                <a:ext uri="{FF2B5EF4-FFF2-40B4-BE49-F238E27FC236}">
                  <a16:creationId xmlns:a16="http://schemas.microsoft.com/office/drawing/2014/main" id="{B00468A1-F19E-4FA8-8870-3EC585C449CA}"/>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ZŘ/VŘ</a:t>
              </a:r>
            </a:p>
          </p:txBody>
        </p:sp>
      </p:grpSp>
      <p:grpSp>
        <p:nvGrpSpPr>
          <p:cNvPr id="83" name="Skupina 82">
            <a:extLst>
              <a:ext uri="{FF2B5EF4-FFF2-40B4-BE49-F238E27FC236}">
                <a16:creationId xmlns:a16="http://schemas.microsoft.com/office/drawing/2014/main" id="{D9792629-8AD1-485F-9E01-B2272B0EF397}"/>
              </a:ext>
            </a:extLst>
          </p:cNvPr>
          <p:cNvGrpSpPr/>
          <p:nvPr/>
        </p:nvGrpSpPr>
        <p:grpSpPr>
          <a:xfrm>
            <a:off x="1524001" y="2059236"/>
            <a:ext cx="532010" cy="760015"/>
            <a:chOff x="1" y="662235"/>
            <a:chExt cx="532010" cy="760015"/>
          </a:xfrm>
        </p:grpSpPr>
        <p:sp>
          <p:nvSpPr>
            <p:cNvPr id="111" name="Šipka: dvojitá 110">
              <a:extLst>
                <a:ext uri="{FF2B5EF4-FFF2-40B4-BE49-F238E27FC236}">
                  <a16:creationId xmlns:a16="http://schemas.microsoft.com/office/drawing/2014/main" id="{6C7D42E2-AA92-4C0A-B118-ECBBAFB5333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2" name="Šipka: dvojitá 8">
              <a:extLst>
                <a:ext uri="{FF2B5EF4-FFF2-40B4-BE49-F238E27FC236}">
                  <a16:creationId xmlns:a16="http://schemas.microsoft.com/office/drawing/2014/main" id="{15748343-BE69-461D-B4A6-184F0F6B22D6}"/>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2. fáze</a:t>
              </a:r>
            </a:p>
          </p:txBody>
        </p:sp>
      </p:grpSp>
      <p:grpSp>
        <p:nvGrpSpPr>
          <p:cNvPr id="84" name="Skupina 83">
            <a:extLst>
              <a:ext uri="{FF2B5EF4-FFF2-40B4-BE49-F238E27FC236}">
                <a16:creationId xmlns:a16="http://schemas.microsoft.com/office/drawing/2014/main" id="{FEC62495-76F1-4FDA-9DEC-680B81AAAB17}"/>
              </a:ext>
            </a:extLst>
          </p:cNvPr>
          <p:cNvGrpSpPr/>
          <p:nvPr/>
        </p:nvGrpSpPr>
        <p:grpSpPr>
          <a:xfrm>
            <a:off x="2056010" y="2059238"/>
            <a:ext cx="5563989" cy="494010"/>
            <a:chOff x="532010" y="662237"/>
            <a:chExt cx="5563989" cy="494010"/>
          </a:xfrm>
        </p:grpSpPr>
        <p:sp>
          <p:nvSpPr>
            <p:cNvPr id="109" name="Obdélník: se zakulacenými horními rohy 108">
              <a:extLst>
                <a:ext uri="{FF2B5EF4-FFF2-40B4-BE49-F238E27FC236}">
                  <a16:creationId xmlns:a16="http://schemas.microsoft.com/office/drawing/2014/main" id="{322D7830-8CBD-428C-B25E-1E4F6A80508D}"/>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0" name="Obdélník: se zakulacenými horními rohy 10">
              <a:extLst>
                <a:ext uri="{FF2B5EF4-FFF2-40B4-BE49-F238E27FC236}">
                  <a16:creationId xmlns:a16="http://schemas.microsoft.com/office/drawing/2014/main" id="{7C544FDA-F60D-4523-949D-206A1C4EE528}"/>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ZŘ/VŘ před podpisem smlouvy</a:t>
              </a:r>
            </a:p>
          </p:txBody>
        </p:sp>
      </p:grpSp>
      <p:grpSp>
        <p:nvGrpSpPr>
          <p:cNvPr id="85" name="Skupina 84">
            <a:extLst>
              <a:ext uri="{FF2B5EF4-FFF2-40B4-BE49-F238E27FC236}">
                <a16:creationId xmlns:a16="http://schemas.microsoft.com/office/drawing/2014/main" id="{6013BBA5-A475-4F90-A942-DC6D372A877F}"/>
              </a:ext>
            </a:extLst>
          </p:cNvPr>
          <p:cNvGrpSpPr/>
          <p:nvPr/>
        </p:nvGrpSpPr>
        <p:grpSpPr>
          <a:xfrm>
            <a:off x="1524001" y="2719073"/>
            <a:ext cx="532010" cy="760015"/>
            <a:chOff x="1" y="1322072"/>
            <a:chExt cx="532010" cy="760015"/>
          </a:xfrm>
        </p:grpSpPr>
        <p:sp>
          <p:nvSpPr>
            <p:cNvPr id="107" name="Šipka: dvojitá 106">
              <a:extLst>
                <a:ext uri="{FF2B5EF4-FFF2-40B4-BE49-F238E27FC236}">
                  <a16:creationId xmlns:a16="http://schemas.microsoft.com/office/drawing/2014/main" id="{380A93CB-1AB0-4803-B731-21C789A004EC}"/>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8" name="Šipka: dvojitá 12">
              <a:extLst>
                <a:ext uri="{FF2B5EF4-FFF2-40B4-BE49-F238E27FC236}">
                  <a16:creationId xmlns:a16="http://schemas.microsoft.com/office/drawing/2014/main" id="{47477AA8-8500-434D-80A0-6AF8D9022872}"/>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86" name="Skupina 85">
            <a:extLst>
              <a:ext uri="{FF2B5EF4-FFF2-40B4-BE49-F238E27FC236}">
                <a16:creationId xmlns:a16="http://schemas.microsoft.com/office/drawing/2014/main" id="{CE9413A4-E18A-4B07-8159-8E6D506E5375}"/>
              </a:ext>
            </a:extLst>
          </p:cNvPr>
          <p:cNvGrpSpPr/>
          <p:nvPr/>
        </p:nvGrpSpPr>
        <p:grpSpPr>
          <a:xfrm>
            <a:off x="2056010" y="2719076"/>
            <a:ext cx="5563989" cy="494010"/>
            <a:chOff x="532010" y="1322075"/>
            <a:chExt cx="5563989" cy="494010"/>
          </a:xfrm>
        </p:grpSpPr>
        <p:sp>
          <p:nvSpPr>
            <p:cNvPr id="105" name="Obdélník: se zakulacenými horními rohy 104">
              <a:extLst>
                <a:ext uri="{FF2B5EF4-FFF2-40B4-BE49-F238E27FC236}">
                  <a16:creationId xmlns:a16="http://schemas.microsoft.com/office/drawing/2014/main" id="{67A66B6C-C436-4A8C-BBD5-4F9AFF2F41AC}"/>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6" name="Obdélník: se zakulacenými horními rohy 14">
              <a:extLst>
                <a:ext uri="{FF2B5EF4-FFF2-40B4-BE49-F238E27FC236}">
                  <a16:creationId xmlns:a16="http://schemas.microsoft.com/office/drawing/2014/main" id="{6AD5FD36-6B78-4F0F-A5D4-8201082E112B}"/>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87" name="Skupina 86">
            <a:extLst>
              <a:ext uri="{FF2B5EF4-FFF2-40B4-BE49-F238E27FC236}">
                <a16:creationId xmlns:a16="http://schemas.microsoft.com/office/drawing/2014/main" id="{30F62135-DA71-4745-887D-7D80120B551F}"/>
              </a:ext>
            </a:extLst>
          </p:cNvPr>
          <p:cNvGrpSpPr/>
          <p:nvPr/>
        </p:nvGrpSpPr>
        <p:grpSpPr>
          <a:xfrm>
            <a:off x="1524001" y="3378911"/>
            <a:ext cx="532010" cy="760015"/>
            <a:chOff x="1" y="1981910"/>
            <a:chExt cx="532010" cy="760015"/>
          </a:xfrm>
        </p:grpSpPr>
        <p:sp>
          <p:nvSpPr>
            <p:cNvPr id="103" name="Šipka: dvojitá 102">
              <a:extLst>
                <a:ext uri="{FF2B5EF4-FFF2-40B4-BE49-F238E27FC236}">
                  <a16:creationId xmlns:a16="http://schemas.microsoft.com/office/drawing/2014/main" id="{368FC086-7AA4-41F0-B35F-81399EBAA2B0}"/>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4" name="Šipka: dvojitá 16">
              <a:extLst>
                <a:ext uri="{FF2B5EF4-FFF2-40B4-BE49-F238E27FC236}">
                  <a16:creationId xmlns:a16="http://schemas.microsoft.com/office/drawing/2014/main" id="{C7C06AA7-D9FA-4D04-A0DC-0B7EF3F15A1F}"/>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88" name="Skupina 87">
            <a:extLst>
              <a:ext uri="{FF2B5EF4-FFF2-40B4-BE49-F238E27FC236}">
                <a16:creationId xmlns:a16="http://schemas.microsoft.com/office/drawing/2014/main" id="{47F6F0A9-53B5-47FF-83B9-22318DF6D4B8}"/>
              </a:ext>
            </a:extLst>
          </p:cNvPr>
          <p:cNvGrpSpPr/>
          <p:nvPr/>
        </p:nvGrpSpPr>
        <p:grpSpPr>
          <a:xfrm>
            <a:off x="2056010" y="3378913"/>
            <a:ext cx="5563989" cy="494010"/>
            <a:chOff x="532010" y="1981912"/>
            <a:chExt cx="5563989" cy="494010"/>
          </a:xfrm>
        </p:grpSpPr>
        <p:sp>
          <p:nvSpPr>
            <p:cNvPr id="101" name="Obdélník: se zakulacenými horními rohy 100">
              <a:extLst>
                <a:ext uri="{FF2B5EF4-FFF2-40B4-BE49-F238E27FC236}">
                  <a16:creationId xmlns:a16="http://schemas.microsoft.com/office/drawing/2014/main" id="{C80D6690-FCA1-492C-B9DC-047517E44A74}"/>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2" name="Obdélník: se zakulacenými horními rohy 18">
              <a:extLst>
                <a:ext uri="{FF2B5EF4-FFF2-40B4-BE49-F238E27FC236}">
                  <a16:creationId xmlns:a16="http://schemas.microsoft.com/office/drawing/2014/main" id="{026064B8-BF58-447E-B60E-E4A6E3C126F4}"/>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89" name="Skupina 88">
            <a:extLst>
              <a:ext uri="{FF2B5EF4-FFF2-40B4-BE49-F238E27FC236}">
                <a16:creationId xmlns:a16="http://schemas.microsoft.com/office/drawing/2014/main" id="{D80A516F-F15A-42A7-9441-DD462C2EA198}"/>
              </a:ext>
            </a:extLst>
          </p:cNvPr>
          <p:cNvGrpSpPr/>
          <p:nvPr/>
        </p:nvGrpSpPr>
        <p:grpSpPr>
          <a:xfrm>
            <a:off x="1524001" y="4038748"/>
            <a:ext cx="532010" cy="760015"/>
            <a:chOff x="1" y="2641747"/>
            <a:chExt cx="532010" cy="760015"/>
          </a:xfrm>
        </p:grpSpPr>
        <p:sp>
          <p:nvSpPr>
            <p:cNvPr id="99" name="Šipka: dvojitá 98">
              <a:extLst>
                <a:ext uri="{FF2B5EF4-FFF2-40B4-BE49-F238E27FC236}">
                  <a16:creationId xmlns:a16="http://schemas.microsoft.com/office/drawing/2014/main" id="{106B8AB8-2F69-4062-8E83-B0FEF2147B7F}"/>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0" name="Šipka: dvojitá 20">
              <a:extLst>
                <a:ext uri="{FF2B5EF4-FFF2-40B4-BE49-F238E27FC236}">
                  <a16:creationId xmlns:a16="http://schemas.microsoft.com/office/drawing/2014/main" id="{DAFE5B0F-D34D-4B18-B23A-38D1761DD6D1}"/>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90" name="Skupina 89">
            <a:extLst>
              <a:ext uri="{FF2B5EF4-FFF2-40B4-BE49-F238E27FC236}">
                <a16:creationId xmlns:a16="http://schemas.microsoft.com/office/drawing/2014/main" id="{F5F41629-823C-421E-8DE3-124A3A83DBBF}"/>
              </a:ext>
            </a:extLst>
          </p:cNvPr>
          <p:cNvGrpSpPr/>
          <p:nvPr/>
        </p:nvGrpSpPr>
        <p:grpSpPr>
          <a:xfrm>
            <a:off x="2056010" y="4038749"/>
            <a:ext cx="5563989" cy="494010"/>
            <a:chOff x="532010" y="2641748"/>
            <a:chExt cx="5563989" cy="494010"/>
          </a:xfrm>
        </p:grpSpPr>
        <p:sp>
          <p:nvSpPr>
            <p:cNvPr id="97" name="Obdélník: se zakulacenými horními rohy 96">
              <a:extLst>
                <a:ext uri="{FF2B5EF4-FFF2-40B4-BE49-F238E27FC236}">
                  <a16:creationId xmlns:a16="http://schemas.microsoft.com/office/drawing/2014/main" id="{AF0C9AC4-8A33-415C-9C4F-872B50B76272}"/>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8" name="Obdélník: se zakulacenými horními rohy 22">
              <a:extLst>
                <a:ext uri="{FF2B5EF4-FFF2-40B4-BE49-F238E27FC236}">
                  <a16:creationId xmlns:a16="http://schemas.microsoft.com/office/drawing/2014/main" id="{661B5390-CB46-4A82-A9B2-1F7C09870E1D}"/>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uzavřeného dodatku ke smlouvě</a:t>
              </a:r>
            </a:p>
          </p:txBody>
        </p:sp>
      </p:grpSp>
      <p:grpSp>
        <p:nvGrpSpPr>
          <p:cNvPr id="91" name="Skupina 90">
            <a:extLst>
              <a:ext uri="{FF2B5EF4-FFF2-40B4-BE49-F238E27FC236}">
                <a16:creationId xmlns:a16="http://schemas.microsoft.com/office/drawing/2014/main" id="{1639FBA3-D542-4BDA-A3F4-EBA6D47F7BBC}"/>
              </a:ext>
            </a:extLst>
          </p:cNvPr>
          <p:cNvGrpSpPr/>
          <p:nvPr/>
        </p:nvGrpSpPr>
        <p:grpSpPr>
          <a:xfrm>
            <a:off x="1524001" y="4698585"/>
            <a:ext cx="532010" cy="925840"/>
            <a:chOff x="1" y="3301584"/>
            <a:chExt cx="532010" cy="760015"/>
          </a:xfrm>
        </p:grpSpPr>
        <p:sp>
          <p:nvSpPr>
            <p:cNvPr id="95" name="Šipka: dvojitá 94">
              <a:extLst>
                <a:ext uri="{FF2B5EF4-FFF2-40B4-BE49-F238E27FC236}">
                  <a16:creationId xmlns:a16="http://schemas.microsoft.com/office/drawing/2014/main" id="{998113AB-A0CC-40B3-9A06-D95781F4C7BD}"/>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96" name="Šipka: dvojitá 24">
              <a:extLst>
                <a:ext uri="{FF2B5EF4-FFF2-40B4-BE49-F238E27FC236}">
                  <a16:creationId xmlns:a16="http://schemas.microsoft.com/office/drawing/2014/main" id="{21F833FB-01BF-455E-AC0E-52AC131B5B1B}"/>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6. -7. fáze</a:t>
              </a:r>
            </a:p>
          </p:txBody>
        </p:sp>
      </p:grpSp>
      <p:grpSp>
        <p:nvGrpSpPr>
          <p:cNvPr id="92" name="Skupina 91">
            <a:extLst>
              <a:ext uri="{FF2B5EF4-FFF2-40B4-BE49-F238E27FC236}">
                <a16:creationId xmlns:a16="http://schemas.microsoft.com/office/drawing/2014/main" id="{805D2CBE-47F5-4BF7-A6AB-A00CEE6716CC}"/>
              </a:ext>
            </a:extLst>
          </p:cNvPr>
          <p:cNvGrpSpPr/>
          <p:nvPr/>
        </p:nvGrpSpPr>
        <p:grpSpPr>
          <a:xfrm>
            <a:off x="2056010" y="4698586"/>
            <a:ext cx="5673528" cy="659834"/>
            <a:chOff x="532010" y="3301585"/>
            <a:chExt cx="5563989" cy="494010"/>
          </a:xfrm>
        </p:grpSpPr>
        <p:sp>
          <p:nvSpPr>
            <p:cNvPr id="93" name="Obdélník: se zakulacenými horními rohy 92">
              <a:extLst>
                <a:ext uri="{FF2B5EF4-FFF2-40B4-BE49-F238E27FC236}">
                  <a16:creationId xmlns:a16="http://schemas.microsoft.com/office/drawing/2014/main" id="{5BFDAC82-7E16-4762-AA13-2213D41D8647}"/>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4" name="Obdélník: se zakulacenými horními rohy 26">
              <a:extLst>
                <a:ext uri="{FF2B5EF4-FFF2-40B4-BE49-F238E27FC236}">
                  <a16:creationId xmlns:a16="http://schemas.microsoft.com/office/drawing/2014/main" id="{010A5F37-94D5-4570-8FA0-32FA232104C2}"/>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defTabSz="711200">
                <a:lnSpc>
                  <a:spcPct val="90000"/>
                </a:lnSpc>
                <a:spcBef>
                  <a:spcPct val="0"/>
                </a:spcBef>
                <a:spcAft>
                  <a:spcPct val="15000"/>
                </a:spcAft>
                <a:buFontTx/>
                <a:buChar char="•"/>
              </a:pPr>
              <a:r>
                <a:rPr lang="cs-CZ" sz="1600" kern="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Kontrola provedených změn smlouvy identifikovaných při ŽOP</a:t>
              </a:r>
              <a:r>
                <a:rPr lang="cs-CZ" sz="1600" dirty="0">
                  <a:latin typeface="Calibri" panose="020F0502020204030204" pitchFamily="34" charset="0"/>
                  <a:cs typeface="Calibri" panose="020F0502020204030204" pitchFamily="34" charset="0"/>
                </a:rPr>
                <a:t>/ v době udržitelnosti</a:t>
              </a:r>
            </a:p>
          </p:txBody>
        </p:sp>
      </p:grpSp>
    </p:spTree>
    <p:extLst>
      <p:ext uri="{BB962C8B-B14F-4D97-AF65-F5344CB8AC3E}">
        <p14:creationId xmlns:p14="http://schemas.microsoft.com/office/powerpoint/2010/main" val="237917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cap="all" dirty="0">
                <a:latin typeface="Calibri"/>
              </a:rPr>
              <a:t>Proces konzultací/Kontroly veřejných zakázek</a:t>
            </a:r>
            <a:endParaRPr lang="en-US" sz="26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1129140656"/>
              </p:ext>
            </p:extLst>
          </p:nvPr>
        </p:nvGraphicFramePr>
        <p:xfrm>
          <a:off x="0" y="1787779"/>
          <a:ext cx="8981240" cy="34318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6021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na stavební práce</a:t>
            </a:r>
            <a:endParaRPr lang="en-US" sz="26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787CBC6-0513-4157-A108-625834A2CA96}"/>
              </a:ext>
            </a:extLst>
          </p:cNvPr>
          <p:cNvGrpSpPr/>
          <p:nvPr/>
        </p:nvGrpSpPr>
        <p:grpSpPr>
          <a:xfrm>
            <a:off x="308621" y="1294793"/>
            <a:ext cx="8121276" cy="1990072"/>
            <a:chOff x="-181768" y="259618"/>
            <a:chExt cx="6902047" cy="1698934"/>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181768" y="259618"/>
              <a:ext cx="6902047"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Při vymezení předmětu veřejné zakázky může dojít k porušení § 18 ZZVZ a základních zásad dle § 6 ZZVZ zejména v případě:</a:t>
              </a:r>
            </a:p>
            <a:p>
              <a:pPr marL="228600" lvl="2" indent="-114300" algn="just" defTabSz="533400">
                <a:lnSpc>
                  <a:spcPct val="90000"/>
                </a:lnSpc>
                <a:spcBef>
                  <a:spcPct val="0"/>
                </a:spcBef>
                <a:spcAft>
                  <a:spcPts val="600"/>
                </a:spcAft>
                <a:buNone/>
              </a:pPr>
              <a:r>
                <a:rPr lang="cs-CZ" sz="1300" kern="1200" dirty="0">
                  <a:solidFill>
                    <a:sysClr val="windowText" lastClr="000000">
                      <a:hueOff val="0"/>
                      <a:satOff val="0"/>
                      <a:lumOff val="0"/>
                      <a:alphaOff val="0"/>
                    </a:sysClr>
                  </a:solidFill>
                  <a:latin typeface="Calibri"/>
                  <a:ea typeface="+mn-ea"/>
                  <a:cs typeface="+mn-cs"/>
                </a:rPr>
                <a:t>	</a:t>
              </a:r>
              <a:r>
                <a:rPr lang="cs-CZ" sz="1300" dirty="0">
                  <a:solidFill>
                    <a:sysClr val="windowText" lastClr="000000">
                      <a:hueOff val="0"/>
                      <a:satOff val="0"/>
                      <a:lumOff val="0"/>
                      <a:alphaOff val="0"/>
                    </a:sysClr>
                  </a:solidFill>
                  <a:latin typeface="Calibri"/>
                </a:rPr>
                <a:t>-</a:t>
              </a:r>
              <a:r>
                <a:rPr lang="cs-CZ" sz="1300" kern="1200" dirty="0">
                  <a:solidFill>
                    <a:sysClr val="windowText" lastClr="000000">
                      <a:hueOff val="0"/>
                      <a:satOff val="0"/>
                      <a:lumOff val="0"/>
                      <a:alphaOff val="0"/>
                    </a:sysClr>
                  </a:solidFill>
                  <a:latin typeface="Calibri"/>
                  <a:ea typeface="+mn-ea"/>
                  <a:cs typeface="+mn-cs"/>
                </a:rPr>
                <a:t>  zadavatel rozdělí jednu VZ tak, že dojde ke snížení PH pod limity stanovené nařízením vlády pro ZZVZ (např. přístroje tvořící jeden celek a vzájemně nezbytné k funkčnosti zadá ve více VZ v režimu odpovídajícím vždy jen dané části a nikoliv celkové hodnotě všech částí/VZ).</a:t>
              </a:r>
            </a:p>
            <a:p>
              <a:pPr marL="342900" lvl="3" indent="-114300" algn="just" defTabSz="533400">
                <a:lnSpc>
                  <a:spcPct val="90000"/>
                </a:lnSpc>
                <a:spcBef>
                  <a:spcPct val="0"/>
                </a:spcBef>
                <a:spcAft>
                  <a:spcPts val="600"/>
                </a:spcAft>
                <a:buNone/>
              </a:pPr>
              <a:r>
                <a:rPr lang="cs-CZ" sz="1300" dirty="0">
                  <a:solidFill>
                    <a:sysClr val="windowText" lastClr="000000">
                      <a:hueOff val="0"/>
                      <a:satOff val="0"/>
                      <a:lumOff val="0"/>
                      <a:alphaOff val="0"/>
                    </a:sysClr>
                  </a:solidFill>
                  <a:latin typeface="Calibri"/>
                </a:rPr>
                <a:t>-</a:t>
              </a:r>
              <a:r>
                <a:rPr lang="cs-CZ" sz="1300" kern="1200" dirty="0">
                  <a:solidFill>
                    <a:sysClr val="windowText" lastClr="000000">
                      <a:hueOff val="0"/>
                      <a:satOff val="0"/>
                      <a:lumOff val="0"/>
                      <a:alphaOff val="0"/>
                    </a:sysClr>
                  </a:solidFill>
                  <a:latin typeface="Calibri"/>
                  <a:ea typeface="+mn-ea"/>
                  <a:cs typeface="+mn-cs"/>
                </a:rPr>
                <a:t> diskriminační sloučení předmětu </a:t>
              </a:r>
              <a:r>
                <a:rPr lang="cs-CZ" sz="13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VZ (</a:t>
              </a:r>
              <a:r>
                <a:rPr lang="cs-CZ" sz="1300" kern="1200" dirty="0">
                  <a:latin typeface="Calibri" panose="020F0502020204030204" pitchFamily="34" charset="0"/>
                  <a:cs typeface="Calibri" panose="020F0502020204030204" pitchFamily="34" charset="0"/>
                </a:rPr>
                <a:t>např. sloučení stavebních prací a dodávky přístrojového vybavení, nábytku, IT vybavení atd. čímž omezí okruh dodavatelů).</a:t>
              </a:r>
              <a:endParaRPr lang="cs-CZ" sz="13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894269" y="1049124"/>
            <a:ext cx="4936122" cy="5608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algn="l" defTabSz="577850">
                <a:lnSpc>
                  <a:spcPct val="90000"/>
                </a:lnSpc>
                <a:spcBef>
                  <a:spcPct val="0"/>
                </a:spcBef>
                <a:spcAft>
                  <a:spcPct val="35000"/>
                </a:spcAft>
                <a:buNone/>
                <a:tabLst>
                  <a:tab pos="93663" algn="l"/>
                  <a:tab pos="177800" algn="l"/>
                </a:tabLst>
              </a:pPr>
              <a:r>
                <a:rPr lang="cs-CZ" sz="1600" kern="1200" dirty="0">
                  <a:solidFill>
                    <a:sysClr val="window" lastClr="FFFFFF"/>
                  </a:solidFill>
                  <a:latin typeface="Calibri"/>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308621" y="3752532"/>
            <a:ext cx="8103859" cy="2155501"/>
            <a:chOff x="-148715" y="2300827"/>
            <a:chExt cx="6868450" cy="1447240"/>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148715" y="2300827"/>
              <a:ext cx="6868450" cy="12987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300" kern="1200" dirty="0">
                  <a:solidFill>
                    <a:sysClr val="windowText" lastClr="000000">
                      <a:hueOff val="0"/>
                      <a:satOff val="0"/>
                      <a:lumOff val="0"/>
                      <a:alphaOff val="0"/>
                    </a:sysClr>
                  </a:solidFill>
                  <a:latin typeface="Calibri"/>
                  <a:ea typeface="+mn-ea"/>
                  <a:cs typeface="+mn-cs"/>
                </a:rPr>
                <a:t>Porušení § 36 odst. 1 ZZVZ a zásady zákazu diskriminace příliš „úzkým“ vymezením technických podmínek (obvykle směřujícím k jednomu výrobku).</a:t>
              </a:r>
            </a:p>
            <a:p>
              <a:pPr marL="228600" lvl="2" indent="-114300" algn="just" defTabSz="533400">
                <a:lnSpc>
                  <a:spcPct val="90000"/>
                </a:lnSpc>
                <a:spcBef>
                  <a:spcPct val="0"/>
                </a:spcBef>
                <a:spcAft>
                  <a:spcPts val="600"/>
                </a:spcAft>
                <a:buNone/>
              </a:pPr>
              <a:r>
                <a:rPr lang="cs-CZ" sz="1300" kern="1200" dirty="0">
                  <a:solidFill>
                    <a:sysClr val="windowText" lastClr="000000">
                      <a:hueOff val="0"/>
                      <a:satOff val="0"/>
                      <a:lumOff val="0"/>
                      <a:alphaOff val="0"/>
                    </a:sysClr>
                  </a:solidFill>
                  <a:latin typeface="Calibri"/>
                  <a:ea typeface="+mn-ea"/>
                  <a:cs typeface="+mn-cs"/>
                </a:rPr>
                <a:t>	- např. požadavek, aby nějaký výrobek měl „jednoduché ovládání bez tlačítek, spínačů“ = takový požadavek vede k jednomu jedinému výrobku na trhu a současně je zcela neopodstatněný vzhledem ke způsobu a prostředí použití.</a:t>
              </a:r>
            </a:p>
            <a:p>
              <a:pPr marL="228600" lvl="2" indent="-114300" algn="just" defTabSz="533400">
                <a:lnSpc>
                  <a:spcPct val="90000"/>
                </a:lnSpc>
                <a:spcBef>
                  <a:spcPct val="0"/>
                </a:spcBef>
                <a:spcAft>
                  <a:spcPts val="600"/>
                </a:spcAft>
                <a:buNone/>
              </a:pPr>
              <a:r>
                <a:rPr lang="cs-CZ" sz="1300" dirty="0">
                  <a:solidFill>
                    <a:sysClr val="windowText" lastClr="000000">
                      <a:hueOff val="0"/>
                      <a:satOff val="0"/>
                      <a:lumOff val="0"/>
                      <a:alphaOff val="0"/>
                    </a:sysClr>
                  </a:solidFill>
                  <a:latin typeface="Calibri"/>
                </a:rPr>
                <a:t>   - požadavek např. na to, aby HDD měl technologii </a:t>
              </a:r>
              <a:r>
                <a:rPr lang="cs-CZ" sz="1300" dirty="0" err="1">
                  <a:solidFill>
                    <a:sysClr val="windowText" lastClr="000000">
                      <a:hueOff val="0"/>
                      <a:satOff val="0"/>
                      <a:lumOff val="0"/>
                      <a:alphaOff val="0"/>
                    </a:sysClr>
                  </a:solidFill>
                  <a:latin typeface="Calibri"/>
                </a:rPr>
                <a:t>IntelliPower</a:t>
              </a:r>
              <a:r>
                <a:rPr lang="cs-CZ" sz="1300" dirty="0">
                  <a:solidFill>
                    <a:sysClr val="windowText" lastClr="000000">
                      <a:hueOff val="0"/>
                      <a:satOff val="0"/>
                      <a:lumOff val="0"/>
                      <a:alphaOff val="0"/>
                    </a:sysClr>
                  </a:solidFill>
                  <a:latin typeface="Calibri"/>
                </a:rPr>
                <a:t>, což je označení funkčnosti vlastní produktům firmy Western Digital, ale jiné firmy tu samou technologii nabízejí také jen pod jiným označením.</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875438" y="3515197"/>
            <a:ext cx="4625961" cy="560880"/>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Vymezení technických parametrů předmětu plnění</a:t>
              </a:r>
            </a:p>
          </p:txBody>
        </p:sp>
      </p:grpSp>
    </p:spTree>
    <p:extLst>
      <p:ext uri="{BB962C8B-B14F-4D97-AF65-F5344CB8AC3E}">
        <p14:creationId xmlns:p14="http://schemas.microsoft.com/office/powerpoint/2010/main" val="3916706225"/>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1883</TotalTime>
  <Words>4412</Words>
  <Application>Microsoft Office PowerPoint</Application>
  <PresentationFormat>Předvádění na obrazovce (4:3)</PresentationFormat>
  <Paragraphs>233</Paragraphs>
  <Slides>20</Slides>
  <Notes>19</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20</vt:i4>
      </vt:variant>
    </vt:vector>
  </HeadingPairs>
  <TitlesOfParts>
    <vt:vector size="23" baseType="lpstr">
      <vt:lpstr>Arial</vt:lpstr>
      <vt:lpstr>Calibri</vt:lpstr>
      <vt:lpstr>CRR template</vt:lpstr>
      <vt:lpstr>Seminář pro žadatele REACT – EU  Veřejné zakázky – zadávání a kontrola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Děkujeme Vám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Haraštová Lenka</cp:lastModifiedBy>
  <cp:revision>164</cp:revision>
  <dcterms:created xsi:type="dcterms:W3CDTF">2021-01-13T14:58:16Z</dcterms:created>
  <dcterms:modified xsi:type="dcterms:W3CDTF">2021-09-10T11:34:48Z</dcterms:modified>
  <cp:category/>
</cp:coreProperties>
</file>